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9" r:id="rId8"/>
  </p:sldMasterIdLst>
  <p:notesMasterIdLst>
    <p:notesMasterId r:id="rId112"/>
  </p:notesMasterIdLst>
  <p:handoutMasterIdLst>
    <p:handoutMasterId r:id="rId113"/>
  </p:handoutMasterIdLst>
  <p:sldIdLst>
    <p:sldId id="1406" r:id="rId9"/>
    <p:sldId id="1407" r:id="rId10"/>
    <p:sldId id="1408" r:id="rId11"/>
    <p:sldId id="1409" r:id="rId12"/>
    <p:sldId id="1410" r:id="rId13"/>
    <p:sldId id="1411" r:id="rId14"/>
    <p:sldId id="1412" r:id="rId15"/>
    <p:sldId id="1413" r:id="rId16"/>
    <p:sldId id="1414" r:id="rId17"/>
    <p:sldId id="1415" r:id="rId18"/>
    <p:sldId id="1416" r:id="rId19"/>
    <p:sldId id="1417" r:id="rId20"/>
    <p:sldId id="1418" r:id="rId21"/>
    <p:sldId id="1419" r:id="rId22"/>
    <p:sldId id="1420" r:id="rId23"/>
    <p:sldId id="1421" r:id="rId24"/>
    <p:sldId id="1422" r:id="rId25"/>
    <p:sldId id="1423" r:id="rId26"/>
    <p:sldId id="1424" r:id="rId27"/>
    <p:sldId id="1425" r:id="rId28"/>
    <p:sldId id="1426" r:id="rId29"/>
    <p:sldId id="1427" r:id="rId30"/>
    <p:sldId id="1428" r:id="rId31"/>
    <p:sldId id="1429" r:id="rId32"/>
    <p:sldId id="1430" r:id="rId33"/>
    <p:sldId id="1431" r:id="rId34"/>
    <p:sldId id="1432" r:id="rId35"/>
    <p:sldId id="1433" r:id="rId36"/>
    <p:sldId id="1434" r:id="rId37"/>
    <p:sldId id="1435" r:id="rId38"/>
    <p:sldId id="1436" r:id="rId39"/>
    <p:sldId id="1437" r:id="rId40"/>
    <p:sldId id="1438" r:id="rId41"/>
    <p:sldId id="1439" r:id="rId42"/>
    <p:sldId id="1440" r:id="rId43"/>
    <p:sldId id="1441" r:id="rId44"/>
    <p:sldId id="1442" r:id="rId45"/>
    <p:sldId id="1443" r:id="rId46"/>
    <p:sldId id="1444" r:id="rId47"/>
    <p:sldId id="1445" r:id="rId48"/>
    <p:sldId id="1446" r:id="rId49"/>
    <p:sldId id="1447" r:id="rId50"/>
    <p:sldId id="1448" r:id="rId51"/>
    <p:sldId id="1449" r:id="rId52"/>
    <p:sldId id="1450" r:id="rId53"/>
    <p:sldId id="1451" r:id="rId54"/>
    <p:sldId id="1452" r:id="rId55"/>
    <p:sldId id="1453" r:id="rId56"/>
    <p:sldId id="1454" r:id="rId57"/>
    <p:sldId id="1455" r:id="rId58"/>
    <p:sldId id="1456" r:id="rId59"/>
    <p:sldId id="1457" r:id="rId60"/>
    <p:sldId id="1458" r:id="rId61"/>
    <p:sldId id="1459" r:id="rId62"/>
    <p:sldId id="1460" r:id="rId63"/>
    <p:sldId id="1461" r:id="rId64"/>
    <p:sldId id="1462" r:id="rId65"/>
    <p:sldId id="1463" r:id="rId66"/>
    <p:sldId id="1464" r:id="rId67"/>
    <p:sldId id="1465" r:id="rId68"/>
    <p:sldId id="1466" r:id="rId69"/>
    <p:sldId id="1467" r:id="rId70"/>
    <p:sldId id="1468" r:id="rId71"/>
    <p:sldId id="1469" r:id="rId72"/>
    <p:sldId id="1470" r:id="rId73"/>
    <p:sldId id="1471" r:id="rId74"/>
    <p:sldId id="1472" r:id="rId75"/>
    <p:sldId id="1473" r:id="rId76"/>
    <p:sldId id="1474" r:id="rId77"/>
    <p:sldId id="1475" r:id="rId78"/>
    <p:sldId id="1476" r:id="rId79"/>
    <p:sldId id="1477" r:id="rId80"/>
    <p:sldId id="1478" r:id="rId81"/>
    <p:sldId id="1479" r:id="rId82"/>
    <p:sldId id="1480" r:id="rId83"/>
    <p:sldId id="1481" r:id="rId84"/>
    <p:sldId id="1482" r:id="rId85"/>
    <p:sldId id="1483" r:id="rId86"/>
    <p:sldId id="1484" r:id="rId87"/>
    <p:sldId id="1485" r:id="rId88"/>
    <p:sldId id="1486" r:id="rId89"/>
    <p:sldId id="1487" r:id="rId90"/>
    <p:sldId id="1488" r:id="rId91"/>
    <p:sldId id="1489" r:id="rId92"/>
    <p:sldId id="1490" r:id="rId93"/>
    <p:sldId id="1491" r:id="rId94"/>
    <p:sldId id="1492" r:id="rId95"/>
    <p:sldId id="1493" r:id="rId96"/>
    <p:sldId id="1494" r:id="rId97"/>
    <p:sldId id="1495" r:id="rId98"/>
    <p:sldId id="1496" r:id="rId99"/>
    <p:sldId id="1497" r:id="rId100"/>
    <p:sldId id="1498" r:id="rId101"/>
    <p:sldId id="1499" r:id="rId102"/>
    <p:sldId id="1500" r:id="rId103"/>
    <p:sldId id="1501" r:id="rId104"/>
    <p:sldId id="1502" r:id="rId105"/>
    <p:sldId id="1503" r:id="rId106"/>
    <p:sldId id="1504" r:id="rId107"/>
    <p:sldId id="1505" r:id="rId108"/>
    <p:sldId id="1506" r:id="rId109"/>
    <p:sldId id="1405" r:id="rId110"/>
    <p:sldId id="1507" r:id="rId1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405"/>
            <p14:sldId id="1507"/>
          </p14:sldIdLst>
        </p14:section>
        <p14:section name="Microsoft 2016 Template Dark" id="{361DECE0-D7F3-4586-A791-C8E5092BB79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FFFFFF"/>
    <a:srgbClr val="BAD80A"/>
    <a:srgbClr val="A80000"/>
    <a:srgbClr val="5C2D91"/>
    <a:srgbClr val="0078D7"/>
    <a:srgbClr val="107C10"/>
    <a:srgbClr val="000000"/>
    <a:srgbClr val="D83B01"/>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15" autoAdjust="0"/>
  </p:normalViewPr>
  <p:slideViewPr>
    <p:cSldViewPr>
      <p:cViewPr varScale="1">
        <p:scale>
          <a:sx n="104" d="100"/>
          <a:sy n="104" d="100"/>
        </p:scale>
        <p:origin x="612"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theme" Target="theme/theme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9/29/2016 8:20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9/29/2016 8:20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485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476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6134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655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1059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556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4269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9/29/2016 8:20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83596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16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884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7924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648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1480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845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925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3837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143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421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517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533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1680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7302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3676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5577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77058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7658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2"/>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2" y="3283251"/>
            <a:ext cx="7666297" cy="764683"/>
          </a:xfrm>
        </p:spPr>
        <p:txBody>
          <a:bodyPr/>
          <a:lstStyle>
            <a:lvl1pPr marL="0" indent="0">
              <a:buNone/>
              <a:defRPr lang="en-US" sz="4080"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For customer</a:t>
            </a:r>
          </a:p>
        </p:txBody>
      </p:sp>
      <p:sp>
        <p:nvSpPr>
          <p:cNvPr id="5" name="Text Placeholder 8"/>
          <p:cNvSpPr>
            <a:spLocks noGrp="1"/>
          </p:cNvSpPr>
          <p:nvPr>
            <p:ph type="body" sz="quarter" idx="12" hasCustomPrompt="1"/>
          </p:nvPr>
        </p:nvSpPr>
        <p:spPr>
          <a:xfrm>
            <a:off x="531280" y="4972930"/>
            <a:ext cx="7666297"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Speaker Title</a:t>
            </a:r>
          </a:p>
        </p:txBody>
      </p:sp>
      <p:sp>
        <p:nvSpPr>
          <p:cNvPr id="7" name="Text Placeholder 8"/>
          <p:cNvSpPr>
            <a:spLocks noGrp="1"/>
          </p:cNvSpPr>
          <p:nvPr>
            <p:ph type="body" sz="quarter" idx="13" hasCustomPrompt="1"/>
          </p:nvPr>
        </p:nvSpPr>
        <p:spPr>
          <a:xfrm>
            <a:off x="531280" y="5439232"/>
            <a:ext cx="7666297"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a:t>Date</a:t>
            </a:r>
          </a:p>
        </p:txBody>
      </p:sp>
    </p:spTree>
    <p:extLst>
      <p:ext uri="{BB962C8B-B14F-4D97-AF65-F5344CB8AC3E}">
        <p14:creationId xmlns:p14="http://schemas.microsoft.com/office/powerpoint/2010/main" val="338956689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Text Metro Format">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23857" y="1479732"/>
            <a:ext cx="7959344" cy="1835567"/>
          </a:xfrm>
        </p:spPr>
        <p:txBody>
          <a:bodyPr/>
          <a:lstStyle>
            <a:lvl1pPr marL="0" indent="0">
              <a:buNone/>
              <a:defRPr>
                <a:solidFill>
                  <a:srgbClr val="FF8C00"/>
                </a:solidFill>
              </a:defRPr>
            </a:lvl1pPr>
            <a:lvl2pPr marL="0" indent="0">
              <a:buNone/>
              <a:defRPr>
                <a:solidFill>
                  <a:srgbClr val="004185"/>
                </a:solidFill>
              </a:defRPr>
            </a:lvl2pPr>
            <a:lvl3pPr marL="0" indent="0">
              <a:buNone/>
              <a:defRPr sz="1632"/>
            </a:lvl3pPr>
            <a:lvl4pPr marL="0" indent="0">
              <a:buNone/>
              <a:defRPr sz="1360">
                <a:solidFill>
                  <a:schemeClr val="bg2">
                    <a:lumMod val="50000"/>
                  </a:schemeClr>
                </a:solidFill>
              </a:defRPr>
            </a:lvl4pPr>
            <a:lvl5pPr marL="0" indent="0">
              <a:buNone/>
              <a:defRPr sz="1088">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3857" y="233152"/>
            <a:ext cx="11375536" cy="772204"/>
          </a:xfrm>
        </p:spPr>
        <p:txBody>
          <a:bodyPr/>
          <a:lstStyle>
            <a:lvl1pPr>
              <a:defRPr spc="-109" baseline="0"/>
            </a:lvl1pPr>
          </a:lstStyle>
          <a:p>
            <a:r>
              <a:rPr lang="en-US"/>
              <a:t>Click to edit Master title style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23745" y="6557547"/>
            <a:ext cx="2227643" cy="373212"/>
          </a:xfrm>
          <a:prstGeom prst="rect">
            <a:avLst/>
          </a:prstGeom>
        </p:spPr>
      </p:pic>
    </p:spTree>
    <p:extLst>
      <p:ext uri="{BB962C8B-B14F-4D97-AF65-F5344CB8AC3E}">
        <p14:creationId xmlns:p14="http://schemas.microsoft.com/office/powerpoint/2010/main" val="2115673418"/>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6083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3162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15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464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857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2491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091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176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949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61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5105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9333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0501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97978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8237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8057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339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170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63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140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847203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4472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39147427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28833572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40785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71997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338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76771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90934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3763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65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2321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56579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4553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5408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7779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9229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350807879"/>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960229002"/>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0.xml.rels><?xml version="1.0" encoding="UTF-8" standalone="yes"?>
<Relationships xmlns="http://schemas.openxmlformats.org/package/2006/relationships"><Relationship Id="rId3" Type="http://schemas.openxmlformats.org/officeDocument/2006/relationships/hyperlink" Target="https://msdn.microsoft.com/en-us/windows/uwp/launch-resume/run-a-background-task-on-a-timer" TargetMode="External"/><Relationship Id="rId2" Type="http://schemas.openxmlformats.org/officeDocument/2006/relationships/hyperlink" Target="https://msdn.microsoft.com/en-us/windows/uwp/launch-resume/declare-background-tasks-in-the-application-manifest" TargetMode="External"/><Relationship Id="rId1" Type="http://schemas.openxmlformats.org/officeDocument/2006/relationships/slideLayout" Target="../slideLayouts/slideLayout91.xml"/><Relationship Id="rId5" Type="http://schemas.openxmlformats.org/officeDocument/2006/relationships/hyperlink" Target="https://github.com/Microsoft/Windows-universal-samples/tree/master/Samples/BackgroundTask" TargetMode="External"/><Relationship Id="rId4" Type="http://schemas.openxmlformats.org/officeDocument/2006/relationships/hyperlink" Target="https://msdn.microsoft.com/en-us/windows/uwp/launch-resume/register-a-background-task"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msdn.microsoft.com/en-us/library/windows/apps/dn934749.aspx" TargetMode="External"/><Relationship Id="rId2" Type="http://schemas.openxmlformats.org/officeDocument/2006/relationships/hyperlink" Target="https://msdn.microsoft.com/en-us/windows/uwp/launch-resume/how-to-create-and-consume-an-app-service" TargetMode="External"/><Relationship Id="rId1" Type="http://schemas.openxmlformats.org/officeDocument/2006/relationships/slideLayout" Target="../slideLayouts/slideLayout91.xml"/><Relationship Id="rId4" Type="http://schemas.openxmlformats.org/officeDocument/2006/relationships/hyperlink" Target="https://msdn.microsoft.com/en-us/library/windows/apps/dn263092.aspx"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hyperlink" Target="https://aka.ms/ignite.mobileapp"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3" Type="http://schemas.openxmlformats.org/officeDocument/2006/relationships/hyperlink" Target="https://msdn.microsoft.com/en-us/library/windows/apps/windows.ui.xaml.controls.stackpanel.aspx" TargetMode="External"/><Relationship Id="rId2" Type="http://schemas.openxmlformats.org/officeDocument/2006/relationships/hyperlink" Target="https://msdn.microsoft.com/en-us/library/windows/apps/windows.ui.xaml.controls.relativepanel.aspx" TargetMode="External"/><Relationship Id="rId1" Type="http://schemas.openxmlformats.org/officeDocument/2006/relationships/slideLayout" Target="../slideLayouts/slideLayout91.xml"/><Relationship Id="rId5" Type="http://schemas.openxmlformats.org/officeDocument/2006/relationships/hyperlink" Target="https://msdn.microsoft.com/en-us/library/windows/apps/windows.ui.xaml.controls.hub.aspx" TargetMode="External"/><Relationship Id="rId4" Type="http://schemas.openxmlformats.org/officeDocument/2006/relationships/hyperlink" Target="https://msdn.microsoft.com/en-us/library/windows/apps/windows.ui.xaml.controls.grid.aspx"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msdn.microsoft.com/library/windows/apps/windows.ui.xaml.adaptivetrigger.aspx" TargetMode="Externa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borntolearn.mslearn.net/" TargetMode="External"/><Relationship Id="rId1" Type="http://schemas.openxmlformats.org/officeDocument/2006/relationships/slideLayout" Target="../slideLayouts/slideLayout92.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gb/developers/articles/week03aug15/designing-with-adaptive-triggers-for-windows-10/" TargetMode="External"/><Relationship Id="rId2" Type="http://schemas.openxmlformats.org/officeDocument/2006/relationships/notesSlide" Target="../notesSlides/notesSlide6.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8" Type="http://schemas.openxmlformats.org/officeDocument/2006/relationships/hyperlink" Target="https://msdn.microsoft.com/en-us/library/windows/apps/windows.ui.xaml.style.aspx" TargetMode="External"/><Relationship Id="rId3" Type="http://schemas.openxmlformats.org/officeDocument/2006/relationships/hyperlink" Target="https://msdn.microsoft.com/en-us/library/system.windows.controls.usercontrol(v=VS.95).aspx" TargetMode="External"/><Relationship Id="rId7" Type="http://schemas.openxmlformats.org/officeDocument/2006/relationships/hyperlink" Target="https://msdn.microsoft.com/en-us/library/windows/apps/windows.ui.xaml.resourcedictionary.aspx" TargetMode="External"/><Relationship Id="rId2" Type="http://schemas.openxmlformats.org/officeDocument/2006/relationships/hyperlink" Target="http://blog.jerrynixon.com/2013/01/walkthrough-custom-control-in-xaml-isnt.html" TargetMode="External"/><Relationship Id="rId1" Type="http://schemas.openxmlformats.org/officeDocument/2006/relationships/slideLayout" Target="../slideLayouts/slideLayout91.xml"/><Relationship Id="rId6" Type="http://schemas.openxmlformats.org/officeDocument/2006/relationships/hyperlink" Target="https://msdn.microsoft.com/en-us/library/windows/apps/windows.ui.xaml.controls.contentdialog.aspx" TargetMode="External"/><Relationship Id="rId5" Type="http://schemas.openxmlformats.org/officeDocument/2006/relationships/hyperlink" Target="https://blogs.msdn.microsoft.com/windowsappdev/2012/10/15/building-a-custom-control-using-xaml-and-c/" TargetMode="External"/><Relationship Id="rId10" Type="http://schemas.openxmlformats.org/officeDocument/2006/relationships/hyperlink" Target="https://msdn.microsoft.com/en-us/windows/uwp/xaml-platform/staticresource-markup-extension" TargetMode="External"/><Relationship Id="rId4" Type="http://schemas.openxmlformats.org/officeDocument/2006/relationships/hyperlink" Target="https://msdn.microsoft.com/en-us/subscriptions/index/cc189093(v=vs.95).aspx" TargetMode="External"/><Relationship Id="rId9" Type="http://schemas.openxmlformats.org/officeDocument/2006/relationships/hyperlink" Target="https://msdn.microsoft.com/en-us/windows/uwp/xaml-platform/themeresource-markup-extensi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msdn.microsoft.com/en-us/windows/uwp/debug-test-perf/optimize-xaml-loading" TargetMode="External"/><Relationship Id="rId2" Type="http://schemas.openxmlformats.org/officeDocument/2006/relationships/hyperlink" Target="https://msdn.microsoft.com/en-us/windows/uwp/debug-test-perf/optimize-your-xaml-layout" TargetMode="External"/><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7.xml"/><Relationship Id="rId5" Type="http://schemas.openxmlformats.org/officeDocument/2006/relationships/image" Target="../media/image29.png"/><Relationship Id="rId4" Type="http://schemas.openxmlformats.org/officeDocument/2006/relationships/hyperlink" Target="https://msdn.microsoft.com/en-us/windows/uwp/debug-test-perf/optimize-your-xaml-layou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8.xml.rels><?xml version="1.0" encoding="UTF-8" standalone="yes"?>
<Relationships xmlns="http://schemas.openxmlformats.org/package/2006/relationships"><Relationship Id="rId3" Type="http://schemas.openxmlformats.org/officeDocument/2006/relationships/hyperlink" Target="https://msdn.microsoft.com/en-us/library/windows/apps/dn958432.aspx" TargetMode="External"/><Relationship Id="rId7" Type="http://schemas.openxmlformats.org/officeDocument/2006/relationships/hyperlink" Target="https://msdn.microsoft.com/en-us/library/windows/apps/mt465734.aspx" TargetMode="External"/><Relationship Id="rId2" Type="http://schemas.openxmlformats.org/officeDocument/2006/relationships/hyperlink" Target="https://msdn.microsoft.com/en-us/windows/uwp/layout/navigation-basics" TargetMode="External"/><Relationship Id="rId1" Type="http://schemas.openxmlformats.org/officeDocument/2006/relationships/slideLayout" Target="../slideLayouts/slideLayout91.xml"/><Relationship Id="rId6" Type="http://schemas.openxmlformats.org/officeDocument/2006/relationships/hyperlink" Target="https://msdn.microsoft.com/en-us/library/windows/apps/mt187344.aspx#backnavigation" TargetMode="External"/><Relationship Id="rId5" Type="http://schemas.openxmlformats.org/officeDocument/2006/relationships/hyperlink" Target="https://developer.microsoft.com/en-us/windows/design" TargetMode="External"/><Relationship Id="rId4" Type="http://schemas.openxmlformats.org/officeDocument/2006/relationships/hyperlink" Target="https://msdn.microsoft.com/en-us/library/windows/apps/mt187344.aspx"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msdn.microsoft.com/windows/uwp/launch-resume/resume-an-app" TargetMode="External"/><Relationship Id="rId2" Type="http://schemas.openxmlformats.org/officeDocument/2006/relationships/hyperlink" Target="https://msdn.microsoft.com/windows/uwp/launch-resume/index" TargetMode="External"/><Relationship Id="rId1" Type="http://schemas.openxmlformats.org/officeDocument/2006/relationships/slideLayout" Target="../slideLayouts/slideLayout91.xml"/><Relationship Id="rId5" Type="http://schemas.openxmlformats.org/officeDocument/2006/relationships/hyperlink" Target="https://msdn.microsoft.com/en-us/windows/uwp/debug-test-perf/optimize-suspend-resume" TargetMode="External"/><Relationship Id="rId4" Type="http://schemas.openxmlformats.org/officeDocument/2006/relationships/hyperlink" Target="https://msdn.microsoft.com/windows/uwp/launch-resume/suspend-an-ap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0.xml.rels><?xml version="1.0" encoding="UTF-8" standalone="yes"?>
<Relationships xmlns="http://schemas.openxmlformats.org/package/2006/relationships"><Relationship Id="rId3" Type="http://schemas.openxmlformats.org/officeDocument/2006/relationships/hyperlink" Target="https://msdn.microsoft.com/windows/uwp/launch-resume/resume-an-app" TargetMode="External"/><Relationship Id="rId2" Type="http://schemas.openxmlformats.org/officeDocument/2006/relationships/hyperlink" Target="https://msdn.microsoft.com/windows/uwp/launch-resume/index" TargetMode="External"/><Relationship Id="rId1" Type="http://schemas.openxmlformats.org/officeDocument/2006/relationships/slideLayout" Target="../slideLayouts/slideLayout91.xml"/><Relationship Id="rId5" Type="http://schemas.openxmlformats.org/officeDocument/2006/relationships/hyperlink" Target="https://msdn.microsoft.com/en-us/windows/uwp/debug-test-perf/optimize-suspend-resume" TargetMode="External"/><Relationship Id="rId4" Type="http://schemas.openxmlformats.org/officeDocument/2006/relationships/hyperlink" Target="https://msdn.microsoft.com/windows/uwp/launch-resume/suspend-an-app"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5.xml.rels><?xml version="1.0" encoding="UTF-8" standalone="yes"?>
<Relationships xmlns="http://schemas.openxmlformats.org/package/2006/relationships"><Relationship Id="rId3" Type="http://schemas.openxmlformats.org/officeDocument/2006/relationships/hyperlink" Target="http://blog.medhat.ca/2015/09/using-sqlite-with-windows-10-uwp.html" TargetMode="External"/><Relationship Id="rId2" Type="http://schemas.openxmlformats.org/officeDocument/2006/relationships/hyperlink" Target="https://docs.efproject.net/en/latest/platforms/uwp/getting-started.html" TargetMode="External"/><Relationship Id="rId1" Type="http://schemas.openxmlformats.org/officeDocument/2006/relationships/slideLayout" Target="../slideLayouts/slideLayout91.xml"/><Relationship Id="rId4" Type="http://schemas.openxmlformats.org/officeDocument/2006/relationships/hyperlink" Target="https://blogs.windows.com/buildingapps/2016/05/03/data-access-in-universal-windows-platform-uwp-app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msdn.microsoft.com/en-us/windows/uwp/xaml-platform/x-bind-markup-extension?f=255&amp;MSPPError=-2147217396" TargetMode="External"/><Relationship Id="rId2" Type="http://schemas.openxmlformats.org/officeDocument/2006/relationships/hyperlink" Target="https://msdn.microsoft.com/en-us/windows/uwp/xaml-platform/binding-markup-extension?f=255&amp;MSPPError=-2147217396" TargetMode="External"/><Relationship Id="rId1" Type="http://schemas.openxmlformats.org/officeDocument/2006/relationships/slideLayout" Target="../slideLayouts/slideLayout91.xml"/><Relationship Id="rId4" Type="http://schemas.openxmlformats.org/officeDocument/2006/relationships/hyperlink" Target="https://msdn.microsoft.com/en-us/windows/uwp/xaml-platform/x-bind-markup-extension"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msdn.microsoft.com/en-us/windows/uwp/xaml-platform/x-bind-markup-extension" TargetMode="External"/><Relationship Id="rId2" Type="http://schemas.openxmlformats.org/officeDocument/2006/relationships/notesSlide" Target="../notesSlides/notesSlide8.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hyperlink" Target="https://msdn.microsoft.com/en-us/windows/uwp/data-binding/displaying-data-in-the-designer" TargetMode="External"/><Relationship Id="rId2" Type="http://schemas.openxmlformats.org/officeDocument/2006/relationships/hyperlink" Target="https://blogs.msdn.microsoft.com/johnshews_blog/2015/09/09/a-minimal-mvvm-uwp-app/" TargetMode="External"/><Relationship Id="rId1" Type="http://schemas.openxmlformats.org/officeDocument/2006/relationships/slideLayout" Target="../slideLayouts/slideLayout91.xm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en-us/library/windows/apps/windows.ui.core.coredispatcher.runasync.aspx" TargetMode="External"/><Relationship Id="rId2" Type="http://schemas.openxmlformats.org/officeDocument/2006/relationships/notesSlide" Target="../notesSlides/notesSlide9.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hyperlink" Target="http://idweb/" TargetMode="External"/><Relationship Id="rId2" Type="http://schemas.openxmlformats.org/officeDocument/2006/relationships/hyperlink" Target="https://aka.ms/70357-study-guide" TargetMode="External"/><Relationship Id="rId1" Type="http://schemas.openxmlformats.org/officeDocument/2006/relationships/slideLayout" Target="../slideLayouts/slideLayout91.xml"/><Relationship Id="rId4" Type="http://schemas.openxmlformats.org/officeDocument/2006/relationships/hyperlink" Target="http://idwebelements/GroupManagement.aspx?Group=70537-study&amp;Operation=join"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msdn.microsoft.com/windows/uwp/app-to-app/index" TargetMode="External"/><Relationship Id="rId2" Type="http://schemas.openxmlformats.org/officeDocument/2006/relationships/hyperlink" Target="https://channel9.msdn.com/Series/A-Developers-Guide-to-Windows-10/11#time=05m33s" TargetMode="External"/><Relationship Id="rId1" Type="http://schemas.openxmlformats.org/officeDocument/2006/relationships/slideLayout" Target="../slideLayouts/slideLayout91.xml"/><Relationship Id="rId5" Type="http://schemas.openxmlformats.org/officeDocument/2006/relationships/hyperlink" Target="https://msdn.microsoft.com/en-us/windows/uwp/app-to-app/drag-and-drop" TargetMode="External"/><Relationship Id="rId4" Type="http://schemas.openxmlformats.org/officeDocument/2006/relationships/hyperlink" Target="https://msdn.microsoft.com/en-us/windows/uwp/app-to-app/copy-and-past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msdn.microsoft.com/en-us/windows/uwp/networking/httpclient?f=255&amp;MSPPError=-2147217396" TargetMode="External"/><Relationship Id="rId2" Type="http://schemas.openxmlformats.org/officeDocument/2006/relationships/hyperlink" Target="https://blogs.windows.com/buildingapps/2015/11/23/demystifying-httpclient-apis-in-the-universal-windows-platform/#DKeMAc5D7hGv3G0a.99" TargetMode="External"/><Relationship Id="rId1" Type="http://schemas.openxmlformats.org/officeDocument/2006/relationships/slideLayout" Target="../slideLayouts/slideLayout91.xml"/></Relationships>
</file>

<file path=ppt/slides/_rels/slide72.xml.rels><?xml version="1.0" encoding="UTF-8" standalone="yes"?>
<Relationships xmlns="http://schemas.openxmlformats.org/package/2006/relationships"><Relationship Id="rId3" Type="http://schemas.openxmlformats.org/officeDocument/2006/relationships/hyperlink" Target="https://msdn.microsoft.com/en-us/library/windows/apps/br227171.aspx" TargetMode="External"/><Relationship Id="rId2" Type="http://schemas.openxmlformats.org/officeDocument/2006/relationships/hyperlink" Target="https://msdn.microsoft.com/en-us/windows/uwp/files/quickstart-using-file-and-folder-pickers" TargetMode="External"/><Relationship Id="rId1" Type="http://schemas.openxmlformats.org/officeDocument/2006/relationships/slideLayout" Target="../slideLayouts/slideLayout91.xml"/></Relationships>
</file>

<file path=ppt/slides/_rels/slide73.xml.rels><?xml version="1.0" encoding="UTF-8" standalone="yes"?>
<Relationships xmlns="http://schemas.openxmlformats.org/package/2006/relationships"><Relationship Id="rId3" Type="http://schemas.openxmlformats.org/officeDocument/2006/relationships/hyperlink" Target="https://msdn.microsoft.com/en-us/windows/uwp/files/quickstart-using-file-and-folder-pickers" TargetMode="External"/><Relationship Id="rId2" Type="http://schemas.openxmlformats.org/officeDocument/2006/relationships/notesSlide" Target="../notesSlides/notesSlide10.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hyperlink" Target="https://msdn.microsoft.com/en-us/windows/uwp/files/quickstart-using-file-and-folder-pickers" TargetMode="External"/><Relationship Id="rId2" Type="http://schemas.openxmlformats.org/officeDocument/2006/relationships/notesSlide" Target="../notesSlides/notesSlide11.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76.xml.rels><?xml version="1.0" encoding="UTF-8" standalone="yes"?>
<Relationships xmlns="http://schemas.openxmlformats.org/package/2006/relationships"><Relationship Id="rId3" Type="http://schemas.openxmlformats.org/officeDocument/2006/relationships/hyperlink" Target="https://msdn.microsoft.com/en-us/library/windows/apps/dn706142.aspx?f=255&amp;MSPPError=-2147217396" TargetMode="External"/><Relationship Id="rId2" Type="http://schemas.openxmlformats.org/officeDocument/2006/relationships/hyperlink" Target="https://blogs.windows.com/buildingapps/2015/09/15/dynamically-detecting-features-with-api-contracts-10-by-10/" TargetMode="External"/><Relationship Id="rId1" Type="http://schemas.openxmlformats.org/officeDocument/2006/relationships/slideLayout" Target="../slideLayouts/slideLayout91.xml"/><Relationship Id="rId6" Type="http://schemas.openxmlformats.org/officeDocument/2006/relationships/hyperlink" Target="https://msdn.microsoft.com/en-us/library/windows/apps/windows.foundation.metadata.apiinformation.isapicontractpresent.aspx" TargetMode="External"/><Relationship Id="rId5" Type="http://schemas.openxmlformats.org/officeDocument/2006/relationships/hyperlink" Target="https://msdn.microsoft.com/en-us/library/windows/apps/dn949016.aspx" TargetMode="External"/><Relationship Id="rId4" Type="http://schemas.openxmlformats.org/officeDocument/2006/relationships/hyperlink" Target="https://msdn.microsoft.com/en-us/library/windows/hardware/mt168514(v=vs.85).aspx"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msdn.microsoft.com/en-us/windows/uwp/audio-video-camera/capture-photos-and-video-with-mediacapture?f=255&amp;MSPPError=-2147217396" TargetMode="External"/><Relationship Id="rId2" Type="http://schemas.openxmlformats.org/officeDocument/2006/relationships/hyperlink" Target="https://msdn.microsoft.com/en-us/windows/uwp/packaging/app-capability-declarations" TargetMode="External"/><Relationship Id="rId1" Type="http://schemas.openxmlformats.org/officeDocument/2006/relationships/slideLayout" Target="../slideLayouts/slideLayout91.xml"/><Relationship Id="rId5" Type="http://schemas.openxmlformats.org/officeDocument/2006/relationships/hyperlink" Target="https://msdn.microsoft.com/en-ca/library/windows/apps/mt219698.aspx" TargetMode="External"/><Relationship Id="rId4" Type="http://schemas.openxmlformats.org/officeDocument/2006/relationships/hyperlink" Target="https://msdn.microsoft.com/en-us/windows/uwp/packaging/app-capability-declarations?f=255&amp;MSPPError=-2147217396"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79.xml.rels><?xml version="1.0" encoding="UTF-8" standalone="yes"?>
<Relationships xmlns="http://schemas.openxmlformats.org/package/2006/relationships"><Relationship Id="rId3" Type="http://schemas.openxmlformats.org/officeDocument/2006/relationships/hyperlink" Target="https://msdn.microsoft.com/en-us/library/windows/apps/windows.ui.xaml.controls.commandbar.aspx" TargetMode="External"/><Relationship Id="rId2" Type="http://schemas.openxmlformats.org/officeDocument/2006/relationships/hyperlink" Target="https://msdn.microsoft.com/windows/uwp/controls-and-patterns/app-bars" TargetMode="External"/><Relationship Id="rId1" Type="http://schemas.openxmlformats.org/officeDocument/2006/relationships/slideLayout" Target="../slideLayouts/slideLayout91.xml"/><Relationship Id="rId4" Type="http://schemas.openxmlformats.org/officeDocument/2006/relationships/hyperlink" Target="https://msdn.microsoft.com/en-us/library/windows/apps/windows.ui.xaml.controls.tooltip.aspx"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channel9.msdn.com/" TargetMode="External"/><Relationship Id="rId7" Type="http://schemas.openxmlformats.org/officeDocument/2006/relationships/hyperlink" Target="https://vouchers.cloudapp.net/fte/" TargetMode="External"/><Relationship Id="rId2" Type="http://schemas.openxmlformats.org/officeDocument/2006/relationships/hyperlink" Target="http://microsoftvirtualacademy.com/" TargetMode="External"/><Relationship Id="rId1" Type="http://schemas.openxmlformats.org/officeDocument/2006/relationships/slideLayout" Target="../slideLayouts/slideLayout91.xml"/><Relationship Id="rId6" Type="http://schemas.openxmlformats.org/officeDocument/2006/relationships/hyperlink" Target="https://www.microsoft.com/en-us/learning/exam-70-357.aspx" TargetMode="External"/><Relationship Id="rId5" Type="http://schemas.openxmlformats.org/officeDocument/2006/relationships/hyperlink" Target="http://traincert/" TargetMode="External"/><Relationship Id="rId4" Type="http://schemas.openxmlformats.org/officeDocument/2006/relationships/hyperlink" Target="http://borntolearn.mslearn.net/"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msdn.microsoft.com/windows/uwp/input-and-devices/mouse-interactions" TargetMode="External"/><Relationship Id="rId7" Type="http://schemas.openxmlformats.org/officeDocument/2006/relationships/hyperlink" Target="https://msdn.microsoft.com/en-us/library/windows/desktop/dn742468(v=vs.85).aspx" TargetMode="External"/><Relationship Id="rId2" Type="http://schemas.openxmlformats.org/officeDocument/2006/relationships/hyperlink" Target="https://developer.microsoft.com/en-us/windows/design/inputs-devices" TargetMode="External"/><Relationship Id="rId1" Type="http://schemas.openxmlformats.org/officeDocument/2006/relationships/slideLayout" Target="../slideLayouts/slideLayout91.xml"/><Relationship Id="rId6" Type="http://schemas.openxmlformats.org/officeDocument/2006/relationships/hyperlink" Target="https://msdn.microsoft.com/en-us/windows/uwp/input-and-devices/handle-pointer-input" TargetMode="External"/><Relationship Id="rId5" Type="http://schemas.openxmlformats.org/officeDocument/2006/relationships/hyperlink" Target="https://msdn.microsoft.com/en-us/windows/uwp/input-and-devices/guidelines-for-user-interaction" TargetMode="External"/><Relationship Id="rId4" Type="http://schemas.openxmlformats.org/officeDocument/2006/relationships/hyperlink" Target="https://msdn.microsoft.com/en-us/windows/uwp/input-and-devices/touch-interaction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2.xml.rels><?xml version="1.0" encoding="UTF-8" standalone="yes"?>
<Relationships xmlns="http://schemas.openxmlformats.org/package/2006/relationships"><Relationship Id="rId3" Type="http://schemas.openxmlformats.org/officeDocument/2006/relationships/hyperlink" Target="https://msdn.microsoft.com/en-us/windows/uwp/input-and-devices/launch-a-foreground-app-with-voice-commands-in-cortana" TargetMode="External"/><Relationship Id="rId7" Type="http://schemas.openxmlformats.org/officeDocument/2006/relationships/hyperlink" Target="https://github.com/Microsoft/Windows-universal-samples/tree/master/Samples/SpeechRecognitionAndSynthesis" TargetMode="External"/><Relationship Id="rId2" Type="http://schemas.openxmlformats.org/officeDocument/2006/relationships/hyperlink" Target="https://msdn.microsoft.com/en-us/windows/uwp/input-and-devices/cortana-interactions" TargetMode="External"/><Relationship Id="rId1" Type="http://schemas.openxmlformats.org/officeDocument/2006/relationships/slideLayout" Target="../slideLayouts/slideLayout91.xml"/><Relationship Id="rId6" Type="http://schemas.openxmlformats.org/officeDocument/2006/relationships/hyperlink" Target="https://msdn.microsoft.com/en-us/library/windows.media.speechsynthesis.speechsynthesizer.aspx" TargetMode="External"/><Relationship Id="rId5" Type="http://schemas.openxmlformats.org/officeDocument/2006/relationships/hyperlink" Target="https://msdn.microsoft.com/windows/uwp/input-and-devices/speech-interactions" TargetMode="External"/><Relationship Id="rId4" Type="http://schemas.openxmlformats.org/officeDocument/2006/relationships/hyperlink" Target="https://msdn.microsoft.com/library/windows/apps/dn706593"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msdn.microsoft.com/en-us/windows/uwp/maps-and-location/guidelines-and-checklist-for-detecting-location" TargetMode="External"/><Relationship Id="rId2" Type="http://schemas.openxmlformats.org/officeDocument/2006/relationships/hyperlink" Target="https://msdn.microsoft.com/en-us/library/windows/apps/mt219698.aspx" TargetMode="External"/><Relationship Id="rId1" Type="http://schemas.openxmlformats.org/officeDocument/2006/relationships/slideLayout" Target="../slideLayouts/slideLayout91.xml"/><Relationship Id="rId4" Type="http://schemas.openxmlformats.org/officeDocument/2006/relationships/hyperlink" Target="https://blogs.windows.com/buildingapps/2016/04/07/map-apis-and-controls-location-services/"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0.xml.rels><?xml version="1.0" encoding="UTF-8" standalone="yes"?>
<Relationships xmlns="http://schemas.openxmlformats.org/package/2006/relationships"><Relationship Id="rId3" Type="http://schemas.openxmlformats.org/officeDocument/2006/relationships/hyperlink" Target="https://msdn.microsoft.com/en-us/library/windows.security.authentication.web.webauthenticationbroker.getcurrentapplicationcallbackuri.aspx" TargetMode="External"/><Relationship Id="rId2" Type="http://schemas.openxmlformats.org/officeDocument/2006/relationships/hyperlink" Target="https://msdn.microsoft.com/en-us/windows/uwp/security/web-authentication-broker" TargetMode="External"/><Relationship Id="rId1" Type="http://schemas.openxmlformats.org/officeDocument/2006/relationships/slideLayout" Target="../slideLayouts/slideLayout91.xml"/><Relationship Id="rId5" Type="http://schemas.openxmlformats.org/officeDocument/2006/relationships/hyperlink" Target="https://msdn.microsoft.com/en-us/windows/uwp/security/credential-locker" TargetMode="External"/><Relationship Id="rId4" Type="http://schemas.openxmlformats.org/officeDocument/2006/relationships/hyperlink" Target="https://msdn.microsoft.com/en-us/windows/uwp/security/intro-to-secure-windows-app-development#2-2-1-azure-active-directory"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93.xml.rels><?xml version="1.0" encoding="UTF-8" standalone="yes"?>
<Relationships xmlns="http://schemas.openxmlformats.org/package/2006/relationships"><Relationship Id="rId3" Type="http://schemas.openxmlformats.org/officeDocument/2006/relationships/hyperlink" Target="https://msdn.microsoft.com/en-us/windows/uwp/security/credential-locker" TargetMode="External"/><Relationship Id="rId2" Type="http://schemas.openxmlformats.org/officeDocument/2006/relationships/notesSlide" Target="../notesSlides/notesSlide14.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hyperlink" Target="https://msdn.microsoft.com/en-us/windows/uwp/security/credential-locker" TargetMode="External"/><Relationship Id="rId2" Type="http://schemas.openxmlformats.org/officeDocument/2006/relationships/notesSlide" Target="../notesSlides/notesSlide15.xml"/><Relationship Id="rId1" Type="http://schemas.openxmlformats.org/officeDocument/2006/relationships/slideLayout" Target="../slideLayouts/slideLayout107.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hyperlink" Target="https://blogs.windows.com/buildingapps/2015/10/13/create-more-secure-apps-with-less-effort-10-by-10/" TargetMode="External"/><Relationship Id="rId2" Type="http://schemas.openxmlformats.org/officeDocument/2006/relationships/hyperlink" Target="https://blogs.windows.com/buildingapps/2016/01/26/convenient-two-factor-authentication-with-microsoft-passport-and-windows-hello/" TargetMode="External"/><Relationship Id="rId1" Type="http://schemas.openxmlformats.org/officeDocument/2006/relationships/slideLayout" Target="../slideLayouts/slideLayout91.xml"/><Relationship Id="rId5" Type="http://schemas.openxmlformats.org/officeDocument/2006/relationships/hyperlink" Target="https://technet.microsoft.com/itpro/windows/keep-secure/microsoft-passport-guide" TargetMode="External"/><Relationship Id="rId4" Type="http://schemas.openxmlformats.org/officeDocument/2006/relationships/hyperlink" Target="https://msdn.microsoft.com/en-us/library/windows/apps/windows.security.credentials.keycredential.aspx"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7.xml.rels><?xml version="1.0" encoding="UTF-8" standalone="yes"?>
<Relationships xmlns="http://schemas.openxmlformats.org/package/2006/relationships"><Relationship Id="rId2" Type="http://schemas.openxmlformats.org/officeDocument/2006/relationships/hyperlink" Target="https://msdn.microsoft.com/en-us/windows/uwp/winrt-components/creating-windows-runtime-components-in-csharp-and-visual-basic" TargetMode="External"/><Relationship Id="rId1" Type="http://schemas.openxmlformats.org/officeDocument/2006/relationships/slideLayout" Target="../slideLayouts/slideLayout91.xml"/></Relationships>
</file>

<file path=ppt/slides/_rels/slide98.xml.rels><?xml version="1.0" encoding="UTF-8" standalone="yes"?>
<Relationships xmlns="http://schemas.openxmlformats.org/package/2006/relationships"><Relationship Id="rId3" Type="http://schemas.openxmlformats.org/officeDocument/2006/relationships/hyperlink" Target="https://blogs.msdn.microsoft.com/tiles_and_toasts/2015/07/02/adaptive-and-interactive-toast-notifications-for-windows-10/" TargetMode="External"/><Relationship Id="rId2" Type="http://schemas.openxmlformats.org/officeDocument/2006/relationships/hyperlink" Target="https://msdn.microsoft.com/en-us/windows/uwp/controls-and-patterns/tiles-and-notifications-adaptive-interactive-toasts" TargetMode="External"/><Relationship Id="rId1" Type="http://schemas.openxmlformats.org/officeDocument/2006/relationships/slideLayout" Target="../slideLayouts/slideLayout91.xml"/><Relationship Id="rId6" Type="http://schemas.openxmlformats.org/officeDocument/2006/relationships/hyperlink" Target="https://blogs.windows.com/buildingapps/2015/08/18/engaging-customers-with-live-tiles-and-toast-notifications-10-by-10/" TargetMode="External"/><Relationship Id="rId5" Type="http://schemas.openxmlformats.org/officeDocument/2006/relationships/hyperlink" Target="https://msdn.microsoft.com/en-us/windows/uwp/controls-and-patterns/tiles-badges-notifications" TargetMode="External"/><Relationship Id="rId4" Type="http://schemas.openxmlformats.org/officeDocument/2006/relationships/hyperlink" Target="https://blogs.msdn.microsoft.com/tiles_and_toasts/2015/07/08/quickstart-sending-a-local-toast-notification-and-handling-activations-from-it-windows-1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msdn.microsoft.com/en-us/windows/uwp/launch-resume/register-a-background-task" TargetMode="External"/><Relationship Id="rId2" Type="http://schemas.openxmlformats.org/officeDocument/2006/relationships/hyperlink" Target="https://msdn.microsoft.com/en-us/windows/uwp/launch-resume/run-a-background-task-on-a-timer" TargetMode="External"/><Relationship Id="rId1" Type="http://schemas.openxmlformats.org/officeDocument/2006/relationships/slideLayout" Target="../slideLayouts/slideLayout91.xml"/><Relationship Id="rId5" Type="http://schemas.openxmlformats.org/officeDocument/2006/relationships/hyperlink" Target="https://github.com/Microsoft/Windows-universal-samples/tree/master/Samples/BackgroundTask" TargetMode="External"/><Relationship Id="rId4" Type="http://schemas.openxmlformats.org/officeDocument/2006/relationships/hyperlink" Target="https://msdn.microsoft.com/en-us/windows/uwp/launch-resume/support-your-app-with-background-tas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70-357: </a:t>
            </a:r>
            <a:r>
              <a:rPr lang="en-US" sz="4800" b="1" dirty="0"/>
              <a:t>Developing Mobile App</a:t>
            </a:r>
            <a:endParaRPr lang="en-US" sz="4800" dirty="0"/>
          </a:p>
        </p:txBody>
      </p:sp>
      <p:sp>
        <p:nvSpPr>
          <p:cNvPr id="5" name="Text Placeholder 4"/>
          <p:cNvSpPr>
            <a:spLocks noGrp="1"/>
          </p:cNvSpPr>
          <p:nvPr>
            <p:ph type="body" sz="quarter" idx="12"/>
          </p:nvPr>
        </p:nvSpPr>
        <p:spPr/>
        <p:txBody>
          <a:bodyPr/>
          <a:lstStyle/>
          <a:p>
            <a:r>
              <a:rPr lang="en-US" dirty="0"/>
              <a:t>Mark Rosenberg</a:t>
            </a:r>
          </a:p>
          <a:p>
            <a:r>
              <a:rPr lang="en-US" dirty="0"/>
              <a:t>MCT, MVP, Other stuff</a:t>
            </a:r>
          </a:p>
        </p:txBody>
      </p:sp>
      <p:sp>
        <p:nvSpPr>
          <p:cNvPr id="8" name="Text Placeholder 7"/>
          <p:cNvSpPr>
            <a:spLocks noGrp="1"/>
          </p:cNvSpPr>
          <p:nvPr>
            <p:ph type="body" sz="quarter" idx="4294967295"/>
          </p:nvPr>
        </p:nvSpPr>
        <p:spPr>
          <a:xfrm>
            <a:off x="8504238" y="293688"/>
            <a:ext cx="3657600" cy="517065"/>
          </a:xfrm>
        </p:spPr>
        <p:txBody>
          <a:bodyPr/>
          <a:lstStyle/>
          <a:p>
            <a:pPr marL="0" lvl="0" indent="0" algn="r" defTabSz="914400">
              <a:buClr>
                <a:srgbClr val="FFFFFF"/>
              </a:buClr>
              <a:buNone/>
              <a:defRPr/>
            </a:pPr>
            <a:r>
              <a:rPr lang="en-US" sz="2400" kern="0" dirty="0">
                <a:gradFill>
                  <a:gsLst>
                    <a:gs pos="1250">
                      <a:srgbClr val="FFFFFF"/>
                    </a:gs>
                    <a:gs pos="100000">
                      <a:srgbClr val="FFFFFF"/>
                    </a:gs>
                  </a:gsLst>
                  <a:lin ang="5400000" scaled="0"/>
                </a:gradFill>
                <a:latin typeface="+mn-lt"/>
              </a:rPr>
              <a:t>BRK3257</a:t>
            </a:r>
          </a:p>
        </p:txBody>
      </p:sp>
    </p:spTree>
    <p:extLst>
      <p:ext uri="{BB962C8B-B14F-4D97-AF65-F5344CB8AC3E}">
        <p14:creationId xmlns:p14="http://schemas.microsoft.com/office/powerpoint/2010/main" val="245546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78204"/>
          </a:xfrm>
        </p:spPr>
        <p:txBody>
          <a:bodyPr/>
          <a:lstStyle/>
          <a:p>
            <a:r>
              <a:rPr lang="en-US" dirty="0"/>
              <a:t>Create your own OneNote</a:t>
            </a:r>
          </a:p>
          <a:p>
            <a:r>
              <a:rPr lang="en-US" dirty="0"/>
              <a:t>One page per study guide section</a:t>
            </a:r>
          </a:p>
          <a:p>
            <a:r>
              <a:rPr lang="en-US" dirty="0"/>
              <a:t>Outline resources you find</a:t>
            </a:r>
          </a:p>
          <a:p>
            <a:r>
              <a:rPr lang="en-US" dirty="0"/>
              <a:t>Code an example for EACH section</a:t>
            </a:r>
          </a:p>
          <a:p>
            <a:r>
              <a:rPr lang="en-US" dirty="0"/>
              <a:t>After exam, immediately sit down and put your thoughts into YOUR OneNote</a:t>
            </a:r>
          </a:p>
          <a:p>
            <a:r>
              <a:rPr lang="en-US" dirty="0"/>
              <a:t>Share out study guides to shared OneNote, not wiki</a:t>
            </a:r>
          </a:p>
        </p:txBody>
      </p:sp>
      <p:sp>
        <p:nvSpPr>
          <p:cNvPr id="3" name="Title 2"/>
          <p:cNvSpPr>
            <a:spLocks noGrp="1"/>
          </p:cNvSpPr>
          <p:nvPr>
            <p:ph type="title"/>
          </p:nvPr>
        </p:nvSpPr>
        <p:spPr/>
        <p:txBody>
          <a:bodyPr/>
          <a:lstStyle/>
          <a:p>
            <a:r>
              <a:rPr lang="en-US" dirty="0"/>
              <a:t>OneNote Study Guide</a:t>
            </a:r>
          </a:p>
        </p:txBody>
      </p:sp>
    </p:spTree>
    <p:extLst>
      <p:ext uri="{BB962C8B-B14F-4D97-AF65-F5344CB8AC3E}">
        <p14:creationId xmlns:p14="http://schemas.microsoft.com/office/powerpoint/2010/main" val="144064379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093976"/>
          </a:xfrm>
        </p:spPr>
        <p:txBody>
          <a:bodyPr/>
          <a:lstStyle/>
          <a:p>
            <a:r>
              <a:rPr lang="en-US" sz="3600" b="1" dirty="0"/>
              <a:t>Monitor background task progress and completion, manage task lifecycle, share data and events between an app and its background tasks, call a background task directly</a:t>
            </a:r>
          </a:p>
          <a:p>
            <a:r>
              <a:rPr lang="en-US" sz="2400" dirty="0"/>
              <a:t>Declare background tasks in the application manifest: </a:t>
            </a:r>
            <a:r>
              <a:rPr lang="en-US" sz="2400" dirty="0">
                <a:hlinkClick r:id="rId2"/>
              </a:rPr>
              <a:t>https://msdn.microsoft.com/en-us/windows/uwp/launch-resume/declare-background-tasks-in-the-application-manifest</a:t>
            </a:r>
            <a:r>
              <a:rPr lang="en-US" sz="2400" dirty="0"/>
              <a:t>  </a:t>
            </a:r>
          </a:p>
          <a:p>
            <a:r>
              <a:rPr lang="en-US" sz="2400" dirty="0"/>
              <a:t>Run a background task on a timer: </a:t>
            </a:r>
            <a:r>
              <a:rPr lang="en-US" sz="2400" dirty="0">
                <a:hlinkClick r:id="rId3"/>
              </a:rPr>
              <a:t>https://msdn.microsoft.com/en-us/windows/uwp/launch-resume/run-a-background-task-on-a-timer</a:t>
            </a:r>
            <a:r>
              <a:rPr lang="en-US" sz="2400" dirty="0"/>
              <a:t> </a:t>
            </a:r>
          </a:p>
          <a:p>
            <a:r>
              <a:rPr lang="en-US" sz="2400" dirty="0"/>
              <a:t>Register a background task: </a:t>
            </a:r>
            <a:r>
              <a:rPr lang="en-US" sz="2400" dirty="0">
                <a:hlinkClick r:id="rId4"/>
              </a:rPr>
              <a:t>https://msdn.microsoft.com/en-us/windows/uwp/launch-resume/register-a-background-task</a:t>
            </a:r>
            <a:r>
              <a:rPr lang="en-US" sz="2400" dirty="0"/>
              <a:t>   </a:t>
            </a:r>
          </a:p>
          <a:p>
            <a:r>
              <a:rPr lang="en-US" sz="2400" dirty="0"/>
              <a:t>Support your app with background tasks: https://msdn.microsoft.com/en-us/windows/uwp/launch-resume/support-your-app-with-background-tasks </a:t>
            </a:r>
          </a:p>
          <a:p>
            <a:r>
              <a:rPr lang="en-US" sz="2400" dirty="0"/>
              <a:t>Background task sample: </a:t>
            </a:r>
            <a:r>
              <a:rPr lang="en-US" sz="2400" dirty="0">
                <a:hlinkClick r:id="rId5"/>
              </a:rPr>
              <a:t>https://github.com/Microsoft/Windows-universal-samples/tree/master/Samples/BackgroundTask</a:t>
            </a:r>
            <a:r>
              <a:rPr lang="en-US" sz="2400" dirty="0"/>
              <a:t> </a:t>
            </a:r>
          </a:p>
        </p:txBody>
      </p:sp>
      <p:sp>
        <p:nvSpPr>
          <p:cNvPr id="3" name="Title 2"/>
          <p:cNvSpPr>
            <a:spLocks noGrp="1"/>
          </p:cNvSpPr>
          <p:nvPr>
            <p:ph type="title"/>
          </p:nvPr>
        </p:nvSpPr>
        <p:spPr/>
        <p:txBody>
          <a:bodyPr/>
          <a:lstStyle/>
          <a:p>
            <a:r>
              <a:rPr lang="en-US" dirty="0"/>
              <a:t>Implement and manage a background task </a:t>
            </a:r>
          </a:p>
        </p:txBody>
      </p:sp>
    </p:spTree>
    <p:extLst>
      <p:ext uri="{BB962C8B-B14F-4D97-AF65-F5344CB8AC3E}">
        <p14:creationId xmlns:p14="http://schemas.microsoft.com/office/powerpoint/2010/main" val="185934874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20862"/>
            <a:ext cx="11887200" cy="5675400"/>
          </a:xfrm>
        </p:spPr>
        <p:txBody>
          <a:bodyPr/>
          <a:lstStyle/>
          <a:p>
            <a:r>
              <a:rPr lang="en-US" b="1" dirty="0"/>
              <a:t>Specify the </a:t>
            </a:r>
            <a:r>
              <a:rPr lang="en-US" b="1" dirty="0" err="1"/>
              <a:t>AppService</a:t>
            </a:r>
            <a:r>
              <a:rPr lang="en-US" b="1" dirty="0"/>
              <a:t> extension, implement app service as a background task, deploy the app service provider, call app services</a:t>
            </a:r>
          </a:p>
          <a:p>
            <a:r>
              <a:rPr lang="en-US" sz="3200" dirty="0"/>
              <a:t>Create and consume an app service </a:t>
            </a:r>
            <a:r>
              <a:rPr lang="en-US" sz="3200" dirty="0">
                <a:hlinkClick r:id="rId2"/>
              </a:rPr>
              <a:t>https://msdn.microsoft.com/en-us/windows/uwp/launch-resume/how-to-create-and-consume-an-app-service</a:t>
            </a:r>
            <a:r>
              <a:rPr lang="en-US" sz="3200" dirty="0"/>
              <a:t> </a:t>
            </a:r>
          </a:p>
          <a:p>
            <a:r>
              <a:rPr lang="en-US" sz="2800" dirty="0"/>
              <a:t>UWP Extensions - </a:t>
            </a:r>
            <a:r>
              <a:rPr lang="en-US" sz="2800" dirty="0">
                <a:hlinkClick r:id="rId3"/>
              </a:rPr>
              <a:t>https://msdn.microsoft.com/en-us/library/windows/apps/dn934749.aspx</a:t>
            </a:r>
            <a:r>
              <a:rPr lang="en-US" sz="2800" dirty="0"/>
              <a:t> </a:t>
            </a:r>
          </a:p>
          <a:p>
            <a:r>
              <a:rPr lang="en-US" sz="2800" dirty="0"/>
              <a:t>UWP Device Capabilities - </a:t>
            </a:r>
            <a:r>
              <a:rPr lang="en-US" sz="2800" dirty="0">
                <a:hlinkClick r:id="rId4"/>
              </a:rPr>
              <a:t>https://msdn.microsoft.com/en-us/library/windows/apps/dn263092.aspx</a:t>
            </a:r>
            <a:r>
              <a:rPr lang="en-US" sz="2800" dirty="0"/>
              <a:t> </a:t>
            </a:r>
          </a:p>
          <a:p>
            <a:endParaRPr lang="en-US" dirty="0"/>
          </a:p>
        </p:txBody>
      </p:sp>
      <p:sp>
        <p:nvSpPr>
          <p:cNvPr id="3" name="Title 2"/>
          <p:cNvSpPr>
            <a:spLocks noGrp="1"/>
          </p:cNvSpPr>
          <p:nvPr>
            <p:ph type="title"/>
          </p:nvPr>
        </p:nvSpPr>
        <p:spPr/>
        <p:txBody>
          <a:bodyPr/>
          <a:lstStyle/>
          <a:p>
            <a:r>
              <a:rPr lang="en-US" dirty="0"/>
              <a:t>Create and consume a Universal Windows Platform (UWP) app service </a:t>
            </a:r>
          </a:p>
        </p:txBody>
      </p:sp>
    </p:spTree>
    <p:extLst>
      <p:ext uri="{BB962C8B-B14F-4D97-AF65-F5344CB8AC3E}">
        <p14:creationId xmlns:p14="http://schemas.microsoft.com/office/powerpoint/2010/main" val="215766022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 Placeholder 5"/>
          <p:cNvSpPr txBox="1">
            <a:spLocks/>
          </p:cNvSpPr>
          <p:nvPr/>
        </p:nvSpPr>
        <p:spPr>
          <a:xfrm>
            <a:off x="5380037" y="4640262"/>
            <a:ext cx="6858000" cy="2179058"/>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pPr>
            <a:r>
              <a:rPr lang="en-US" sz="2400" dirty="0">
                <a:gradFill>
                  <a:gsLst>
                    <a:gs pos="24779">
                      <a:srgbClr val="292929"/>
                    </a:gs>
                    <a:gs pos="52000">
                      <a:srgbClr val="292929"/>
                    </a:gs>
                  </a:gsLst>
                  <a:lin ang="5400000" scaled="1"/>
                </a:gradFill>
                <a:latin typeface="+mn-lt"/>
              </a:rPr>
              <a:t>From your PC or Tablet visit MyIgnite at </a:t>
            </a:r>
            <a:r>
              <a:rPr lang="en-US" sz="2400" dirty="0">
                <a:gradFill>
                  <a:gsLst>
                    <a:gs pos="24779">
                      <a:srgbClr val="292929"/>
                    </a:gs>
                    <a:gs pos="52000">
                      <a:srgbClr val="292929"/>
                    </a:gs>
                  </a:gsLst>
                  <a:lin ang="5400000" scaled="1"/>
                </a:gradFill>
                <a:latin typeface="+mn-lt"/>
                <a:hlinkClick r:id="rId3"/>
              </a:rPr>
              <a:t>http://myignite.microsoft.com</a:t>
            </a:r>
            <a:endParaRPr lang="en-US" sz="2400" dirty="0">
              <a:gradFill>
                <a:gsLst>
                  <a:gs pos="24779">
                    <a:srgbClr val="292929"/>
                  </a:gs>
                  <a:gs pos="52000">
                    <a:srgbClr val="292929"/>
                  </a:gs>
                </a:gsLst>
                <a:lin ang="5400000" scaled="1"/>
              </a:gradFill>
              <a:latin typeface="+mn-lt"/>
            </a:endParaRPr>
          </a:p>
          <a:p>
            <a:pPr defTabSz="932742">
              <a:spcBef>
                <a:spcPct val="0"/>
              </a:spcBef>
            </a:pPr>
            <a:endParaRPr lang="en-US" sz="2400" dirty="0">
              <a:gradFill>
                <a:gsLst>
                  <a:gs pos="24779">
                    <a:srgbClr val="292929"/>
                  </a:gs>
                  <a:gs pos="52000">
                    <a:srgbClr val="292929"/>
                  </a:gs>
                </a:gsLst>
                <a:lin ang="5400000" scaled="1"/>
              </a:gradFill>
              <a:latin typeface="+mn-lt"/>
            </a:endParaRPr>
          </a:p>
          <a:p>
            <a:pPr defTabSz="932742">
              <a:spcBef>
                <a:spcPct val="0"/>
              </a:spcBef>
            </a:pPr>
            <a:r>
              <a:rPr lang="en-US" sz="2400" dirty="0">
                <a:gradFill>
                  <a:gsLst>
                    <a:gs pos="24779">
                      <a:srgbClr val="292929"/>
                    </a:gs>
                    <a:gs pos="52000">
                      <a:srgbClr val="292929"/>
                    </a:gs>
                  </a:gsLst>
                  <a:lin ang="5400000" scaled="1"/>
                </a:gradFill>
                <a:latin typeface="+mn-lt"/>
              </a:rPr>
              <a:t>From your phone download and use the Ignite Mobile App by scanning the QR code above or visiting </a:t>
            </a:r>
            <a:r>
              <a:rPr lang="en-US" sz="2400" dirty="0">
                <a:gradFill>
                  <a:gsLst>
                    <a:gs pos="24779">
                      <a:srgbClr val="292929"/>
                    </a:gs>
                    <a:gs pos="52000">
                      <a:srgbClr val="292929"/>
                    </a:gs>
                  </a:gsLst>
                  <a:lin ang="5400000" scaled="1"/>
                </a:gradFill>
                <a:latin typeface="+mn-lt"/>
                <a:hlinkClick r:id="rId4"/>
              </a:rPr>
              <a:t>https://aka.ms/ignite.mobileapp</a:t>
            </a:r>
            <a:r>
              <a:rPr lang="en-US" sz="2400" dirty="0">
                <a:gradFill>
                  <a:gsLst>
                    <a:gs pos="24779">
                      <a:srgbClr val="292929"/>
                    </a:gs>
                    <a:gs pos="52000">
                      <a:srgbClr val="292929"/>
                    </a:gs>
                  </a:gsLst>
                  <a:lin ang="5400000" scaled="1"/>
                </a:gradFill>
                <a:latin typeface="+mn-lt"/>
              </a:rPr>
              <a:t> </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dirty="0">
                <a:gradFill>
                  <a:gsLst>
                    <a:gs pos="24779">
                      <a:srgbClr val="292929"/>
                    </a:gs>
                    <a:gs pos="52000">
                      <a:srgbClr val="292929"/>
                    </a:gs>
                  </a:gsLst>
                  <a:lin ang="5400000" scaled="1"/>
                </a:gradFill>
              </a:rPr>
              <a:t>Please evaluate this session</a:t>
            </a:r>
          </a:p>
          <a:p>
            <a:pPr>
              <a:lnSpc>
                <a:spcPct val="80000"/>
              </a:lnSpc>
            </a:pPr>
            <a:r>
              <a:rPr lang="en-US" sz="3200" dirty="0">
                <a:gradFill>
                  <a:gsLst>
                    <a:gs pos="24779">
                      <a:srgbClr val="292929"/>
                    </a:gs>
                    <a:gs pos="52000">
                      <a:srgbClr val="292929"/>
                    </a:gs>
                  </a:gsLst>
                  <a:lin ang="5400000" scaled="1"/>
                </a:gradFill>
              </a:rPr>
              <a:t>Your feedback is important to us!</a:t>
            </a:r>
            <a:endParaRPr sz="3600" dirty="0">
              <a:gradFill>
                <a:gsLst>
                  <a:gs pos="24779">
                    <a:srgbClr val="292929"/>
                  </a:gs>
                  <a:gs pos="52000">
                    <a:srgbClr val="292929"/>
                  </a:gs>
                </a:gsLst>
                <a:lin ang="5400000" scaled="1"/>
              </a:gradFill>
            </a:endParaRPr>
          </a:p>
        </p:txBody>
      </p:sp>
      <p:pic>
        <p:nvPicPr>
          <p:cNvPr id="14" name="Picture 13"/>
          <p:cNvPicPr>
            <a:picLocks noChangeAspect="1"/>
          </p:cNvPicPr>
          <p:nvPr/>
        </p:nvPicPr>
        <p:blipFill rotWithShape="1">
          <a:blip r:embed="rId5"/>
          <a:srcRect l="17119" r="5881"/>
          <a:stretch/>
        </p:blipFill>
        <p:spPr>
          <a:xfrm>
            <a:off x="0" y="-1"/>
            <a:ext cx="4925696" cy="6995160"/>
          </a:xfrm>
          <a:prstGeom prst="rect">
            <a:avLst/>
          </a:prstGeom>
        </p:spPr>
      </p:pic>
      <p:pic>
        <p:nvPicPr>
          <p:cNvPr id="2" name="Picture 1"/>
          <p:cNvPicPr>
            <a:picLocks noChangeAspect="1"/>
          </p:cNvPicPr>
          <p:nvPr/>
        </p:nvPicPr>
        <p:blipFill>
          <a:blip r:embed="rId6"/>
          <a:stretch>
            <a:fillRect/>
          </a:stretch>
        </p:blipFill>
        <p:spPr>
          <a:xfrm>
            <a:off x="7118985" y="1478816"/>
            <a:ext cx="3124200" cy="3124200"/>
          </a:xfrm>
          <a:prstGeom prst="rect">
            <a:avLst/>
          </a:prstGeom>
        </p:spPr>
      </p:pic>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2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My 70-354 Study Guide was pretty intense</a:t>
            </a:r>
          </a:p>
          <a:p>
            <a:r>
              <a:rPr lang="en-US" dirty="0"/>
              <a:t>Lots of notes before taking exam</a:t>
            </a:r>
          </a:p>
          <a:p>
            <a:r>
              <a:rPr lang="en-US" dirty="0"/>
              <a:t>After exam I went and wrote down what was and wasn’t there</a:t>
            </a:r>
          </a:p>
          <a:p>
            <a:r>
              <a:rPr lang="en-US" dirty="0"/>
              <a:t>Note I didn’t share it, it was for me</a:t>
            </a:r>
          </a:p>
        </p:txBody>
      </p:sp>
      <p:sp>
        <p:nvSpPr>
          <p:cNvPr id="3" name="Title 2"/>
          <p:cNvSpPr>
            <a:spLocks noGrp="1"/>
          </p:cNvSpPr>
          <p:nvPr>
            <p:ph type="title"/>
          </p:nvPr>
        </p:nvSpPr>
        <p:spPr/>
        <p:txBody>
          <a:bodyPr/>
          <a:lstStyle/>
          <a:p>
            <a:r>
              <a:rPr lang="en-US" dirty="0"/>
              <a:t>OneNote Study Guide</a:t>
            </a:r>
          </a:p>
        </p:txBody>
      </p:sp>
      <p:pic>
        <p:nvPicPr>
          <p:cNvPr id="4" name="Picture 3"/>
          <p:cNvPicPr>
            <a:picLocks noChangeAspect="1"/>
          </p:cNvPicPr>
          <p:nvPr/>
        </p:nvPicPr>
        <p:blipFill>
          <a:blip r:embed="rId2"/>
          <a:stretch>
            <a:fillRect/>
          </a:stretch>
        </p:blipFill>
        <p:spPr>
          <a:xfrm>
            <a:off x="4160837" y="4949639"/>
            <a:ext cx="8175375" cy="2032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08782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a:t>No question is trying to TRICK you. Item writers CANNOT do so</a:t>
            </a:r>
          </a:p>
          <a:p>
            <a:r>
              <a:rPr lang="en-US" dirty="0"/>
              <a:t>Don’t overthink or read-into the question</a:t>
            </a:r>
          </a:p>
          <a:p>
            <a:r>
              <a:rPr lang="en-US" dirty="0"/>
              <a:t>Eliminate the distractors</a:t>
            </a:r>
          </a:p>
          <a:p>
            <a:r>
              <a:rPr lang="en-US" dirty="0"/>
              <a:t>Mark items for review</a:t>
            </a:r>
          </a:p>
          <a:p>
            <a:r>
              <a:rPr lang="en-US" dirty="0"/>
              <a:t>Sections – The test is divided into sections. You CANNOT go back once you have finished a section</a:t>
            </a:r>
          </a:p>
        </p:txBody>
      </p:sp>
      <p:sp>
        <p:nvSpPr>
          <p:cNvPr id="3" name="Title 2"/>
          <p:cNvSpPr>
            <a:spLocks noGrp="1"/>
          </p:cNvSpPr>
          <p:nvPr>
            <p:ph type="title"/>
          </p:nvPr>
        </p:nvSpPr>
        <p:spPr/>
        <p:txBody>
          <a:bodyPr/>
          <a:lstStyle/>
          <a:p>
            <a:r>
              <a:rPr lang="en-US" dirty="0"/>
              <a:t>Tricks</a:t>
            </a:r>
          </a:p>
        </p:txBody>
      </p:sp>
    </p:spTree>
    <p:extLst>
      <p:ext uri="{BB962C8B-B14F-4D97-AF65-F5344CB8AC3E}">
        <p14:creationId xmlns:p14="http://schemas.microsoft.com/office/powerpoint/2010/main" val="34395708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69770"/>
          </a:xfrm>
        </p:spPr>
        <p:txBody>
          <a:bodyPr/>
          <a:lstStyle/>
          <a:p>
            <a:r>
              <a:rPr lang="en-US" dirty="0"/>
              <a:t>If you fail the exam, pay close attention to results</a:t>
            </a:r>
          </a:p>
          <a:p>
            <a:r>
              <a:rPr lang="en-US" dirty="0"/>
              <a:t>Focus on sections with low scores and revisit study guide</a:t>
            </a:r>
          </a:p>
        </p:txBody>
      </p:sp>
      <p:sp>
        <p:nvSpPr>
          <p:cNvPr id="3" name="Title 2"/>
          <p:cNvSpPr>
            <a:spLocks noGrp="1"/>
          </p:cNvSpPr>
          <p:nvPr>
            <p:ph type="title"/>
          </p:nvPr>
        </p:nvSpPr>
        <p:spPr/>
        <p:txBody>
          <a:bodyPr/>
          <a:lstStyle/>
          <a:p>
            <a:r>
              <a:rPr lang="en-US" dirty="0"/>
              <a:t>Test Results</a:t>
            </a:r>
          </a:p>
        </p:txBody>
      </p:sp>
      <p:pic>
        <p:nvPicPr>
          <p:cNvPr id="5" name="Picture 4"/>
          <p:cNvPicPr>
            <a:picLocks noChangeAspect="1"/>
          </p:cNvPicPr>
          <p:nvPr/>
        </p:nvPicPr>
        <p:blipFill>
          <a:blip r:embed="rId2"/>
          <a:stretch>
            <a:fillRect/>
          </a:stretch>
        </p:blipFill>
        <p:spPr>
          <a:xfrm>
            <a:off x="2789237" y="3344862"/>
            <a:ext cx="6858000" cy="2619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7865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8" y="2125662"/>
            <a:ext cx="11887200" cy="1015663"/>
          </a:xfrm>
        </p:spPr>
        <p:txBody>
          <a:bodyPr/>
          <a:lstStyle/>
          <a:p>
            <a:r>
              <a:rPr lang="en-US" sz="6000" dirty="0"/>
              <a:t>About the Exams</a:t>
            </a:r>
          </a:p>
        </p:txBody>
      </p:sp>
    </p:spTree>
    <p:extLst>
      <p:ext uri="{BB962C8B-B14F-4D97-AF65-F5344CB8AC3E}">
        <p14:creationId xmlns:p14="http://schemas.microsoft.com/office/powerpoint/2010/main" val="2700713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 Basics</a:t>
            </a:r>
          </a:p>
        </p:txBody>
      </p:sp>
      <p:sp>
        <p:nvSpPr>
          <p:cNvPr id="5" name="Text Placeholder 4"/>
          <p:cNvSpPr>
            <a:spLocks noGrp="1"/>
          </p:cNvSpPr>
          <p:nvPr>
            <p:ph type="body" sz="quarter" idx="11"/>
          </p:nvPr>
        </p:nvSpPr>
        <p:spPr>
          <a:xfrm>
            <a:off x="275481" y="1212849"/>
            <a:ext cx="11887878" cy="3111505"/>
          </a:xfrm>
          <a:prstGeom prst="rect">
            <a:avLst/>
          </a:prstGeom>
        </p:spPr>
        <p:txBody>
          <a:bodyPr/>
          <a:lstStyle/>
          <a:p>
            <a:r>
              <a:rPr lang="en-US" dirty="0">
                <a:gradFill>
                  <a:gsLst>
                    <a:gs pos="1250">
                      <a:schemeClr val="tx2"/>
                    </a:gs>
                    <a:gs pos="99000">
                      <a:schemeClr val="tx2"/>
                    </a:gs>
                  </a:gsLst>
                  <a:lin ang="5400000" scaled="0"/>
                </a:gradFill>
              </a:rPr>
              <a:t>125 Questions</a:t>
            </a:r>
          </a:p>
          <a:p>
            <a:pPr lvl="1"/>
            <a:r>
              <a:rPr lang="en-US" dirty="0"/>
              <a:t>3 hours to complete exam</a:t>
            </a:r>
          </a:p>
          <a:p>
            <a:pPr lvl="1"/>
            <a:r>
              <a:rPr lang="en-US" dirty="0"/>
              <a:t>Includes all possible questions</a:t>
            </a:r>
          </a:p>
          <a:p>
            <a:r>
              <a:rPr lang="en-US" dirty="0">
                <a:gradFill>
                  <a:gsLst>
                    <a:gs pos="1250">
                      <a:schemeClr val="tx2"/>
                    </a:gs>
                    <a:gs pos="99000">
                      <a:schemeClr val="tx2"/>
                    </a:gs>
                  </a:gsLst>
                  <a:lin ang="5400000" scaled="0"/>
                </a:gradFill>
              </a:rPr>
              <a:t>Results</a:t>
            </a:r>
          </a:p>
          <a:p>
            <a:pPr lvl="1"/>
            <a:r>
              <a:rPr lang="en-US" dirty="0"/>
              <a:t>700 is passing</a:t>
            </a:r>
          </a:p>
          <a:p>
            <a:pPr lvl="1"/>
            <a:r>
              <a:rPr lang="en-US" dirty="0">
                <a:gradFill>
                  <a:gsLst>
                    <a:gs pos="1250">
                      <a:schemeClr val="tx1"/>
                    </a:gs>
                    <a:gs pos="100000">
                      <a:schemeClr val="tx1"/>
                    </a:gs>
                  </a:gsLst>
                  <a:lin ang="5400000" scaled="0"/>
                </a:gradFill>
                <a:latin typeface="+mn-lt"/>
              </a:rPr>
              <a:t>Provided Immediately after the exam</a:t>
            </a:r>
          </a:p>
        </p:txBody>
      </p:sp>
    </p:spTree>
    <p:extLst>
      <p:ext uri="{BB962C8B-B14F-4D97-AF65-F5344CB8AC3E}">
        <p14:creationId xmlns:p14="http://schemas.microsoft.com/office/powerpoint/2010/main" val="462585277"/>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Scoring</a:t>
            </a:r>
          </a:p>
        </p:txBody>
      </p:sp>
      <p:sp>
        <p:nvSpPr>
          <p:cNvPr id="3" name="Text Placeholder 2"/>
          <p:cNvSpPr>
            <a:spLocks noGrp="1"/>
          </p:cNvSpPr>
          <p:nvPr>
            <p:ph type="body" sz="quarter" idx="11"/>
          </p:nvPr>
        </p:nvSpPr>
        <p:spPr>
          <a:xfrm>
            <a:off x="275482" y="1213174"/>
            <a:ext cx="11887878" cy="2769596"/>
          </a:xfrm>
          <a:prstGeom prst="rect">
            <a:avLst/>
          </a:prstGeom>
        </p:spPr>
        <p:txBody>
          <a:bodyPr/>
          <a:lstStyle/>
          <a:p>
            <a:r>
              <a:rPr lang="en-US" dirty="0">
                <a:gradFill>
                  <a:gsLst>
                    <a:gs pos="2920">
                      <a:schemeClr val="tx2"/>
                    </a:gs>
                    <a:gs pos="39000">
                      <a:schemeClr val="tx2"/>
                    </a:gs>
                  </a:gsLst>
                  <a:lin ang="5400000" scaled="0"/>
                </a:gradFill>
              </a:rPr>
              <a:t>Each exam has a "cut score"</a:t>
            </a:r>
          </a:p>
          <a:p>
            <a:r>
              <a:rPr lang="en-US" dirty="0">
                <a:gradFill>
                  <a:gsLst>
                    <a:gs pos="2920">
                      <a:schemeClr val="tx2"/>
                    </a:gs>
                    <a:gs pos="39000">
                      <a:schemeClr val="tx2"/>
                    </a:gs>
                  </a:gsLst>
                  <a:lin ang="5400000" scaled="0"/>
                </a:gradFill>
              </a:rPr>
              <a:t>Each question is worth one point</a:t>
            </a:r>
          </a:p>
          <a:p>
            <a:r>
              <a:rPr lang="en-US" dirty="0">
                <a:gradFill>
                  <a:gsLst>
                    <a:gs pos="2920">
                      <a:schemeClr val="tx2"/>
                    </a:gs>
                    <a:gs pos="39000">
                      <a:schemeClr val="tx2"/>
                    </a:gs>
                  </a:gsLst>
                  <a:lin ang="5400000" scaled="0"/>
                </a:gradFill>
              </a:rPr>
              <a:t>No partial credit</a:t>
            </a:r>
          </a:p>
          <a:p>
            <a:r>
              <a:rPr lang="en-US" dirty="0">
                <a:gradFill>
                  <a:gsLst>
                    <a:gs pos="2920">
                      <a:schemeClr val="tx2"/>
                    </a:gs>
                    <a:gs pos="39000">
                      <a:schemeClr val="tx2"/>
                    </a:gs>
                  </a:gsLst>
                  <a:lin ang="5400000" scaled="0"/>
                </a:gradFill>
              </a:rPr>
              <a:t>No points deducted for wrong answers</a:t>
            </a:r>
          </a:p>
        </p:txBody>
      </p:sp>
    </p:spTree>
    <p:extLst>
      <p:ext uri="{BB962C8B-B14F-4D97-AF65-F5344CB8AC3E}">
        <p14:creationId xmlns:p14="http://schemas.microsoft.com/office/powerpoint/2010/main" val="257538573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85980"/>
          </a:xfrm>
        </p:spPr>
        <p:txBody>
          <a:bodyPr/>
          <a:lstStyle/>
          <a:p>
            <a:r>
              <a:rPr lang="en-US" dirty="0"/>
              <a:t>Many examples on the web are for Windows 8.1 apps but will apply to the concepts in this exam.</a:t>
            </a:r>
          </a:p>
          <a:p>
            <a:r>
              <a:rPr lang="en-US" dirty="0"/>
              <a:t>All the code you see in the exam has to compile. Useful for weeding out distractors</a:t>
            </a:r>
          </a:p>
          <a:p>
            <a:r>
              <a:rPr lang="en-US" dirty="0"/>
              <a:t>Exams are not adaptive (they don’t get harder or easier based on answers to questions). </a:t>
            </a:r>
          </a:p>
          <a:p>
            <a:r>
              <a:rPr lang="en-US" dirty="0"/>
              <a:t>Surveys you take at the beginning do not affect the exam</a:t>
            </a:r>
          </a:p>
        </p:txBody>
      </p:sp>
      <p:sp>
        <p:nvSpPr>
          <p:cNvPr id="3" name="Title 2"/>
          <p:cNvSpPr>
            <a:spLocks noGrp="1"/>
          </p:cNvSpPr>
          <p:nvPr>
            <p:ph type="title"/>
          </p:nvPr>
        </p:nvSpPr>
        <p:spPr/>
        <p:txBody>
          <a:bodyPr/>
          <a:lstStyle/>
          <a:p>
            <a:r>
              <a:rPr lang="en-US" dirty="0"/>
              <a:t>Be aware as you study</a:t>
            </a:r>
          </a:p>
        </p:txBody>
      </p:sp>
    </p:spTree>
    <p:extLst>
      <p:ext uri="{BB962C8B-B14F-4D97-AF65-F5344CB8AC3E}">
        <p14:creationId xmlns:p14="http://schemas.microsoft.com/office/powerpoint/2010/main" val="28862852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Types</a:t>
            </a:r>
          </a:p>
        </p:txBody>
      </p:sp>
    </p:spTree>
    <p:extLst>
      <p:ext uri="{BB962C8B-B14F-4D97-AF65-F5344CB8AC3E}">
        <p14:creationId xmlns:p14="http://schemas.microsoft.com/office/powerpoint/2010/main" val="30201833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interpret questions</a:t>
            </a:r>
          </a:p>
        </p:txBody>
      </p:sp>
      <p:sp>
        <p:nvSpPr>
          <p:cNvPr id="4" name="Rectangle 3"/>
          <p:cNvSpPr/>
          <p:nvPr/>
        </p:nvSpPr>
        <p:spPr bwMode="auto">
          <a:xfrm>
            <a:off x="6241920" y="3765054"/>
            <a:ext cx="5538128" cy="1243295"/>
          </a:xfrm>
          <a:prstGeom prst="rect">
            <a:avLst/>
          </a:prstGeom>
          <a:solidFill>
            <a:srgbClr val="52505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24194" tIns="62097" rIns="124194" bIns="62097" numCol="1" rtlCol="0" anchor="b" anchorCtr="0" compatLnSpc="1">
            <a:prstTxWarp prst="textNoShape">
              <a:avLst/>
            </a:prstTxWarp>
          </a:bodyPr>
          <a:lstStyle/>
          <a:p>
            <a:pPr marL="0" marR="0" lvl="0" indent="0" algn="l" defTabSz="1241572" rtl="0" eaLnBrk="1" fontAlgn="base" latinLnBrk="0" hangingPunct="1">
              <a:lnSpc>
                <a:spcPct val="100000"/>
              </a:lnSpc>
              <a:spcBef>
                <a:spcPct val="0"/>
              </a:spcBef>
              <a:spcAft>
                <a:spcPct val="0"/>
              </a:spcAft>
              <a:buClrTx/>
              <a:buSzTx/>
              <a:buFontTx/>
              <a:buNone/>
              <a:tabLst/>
              <a:defRPr/>
            </a:pPr>
            <a:r>
              <a:rPr kumimoji="0" lang="pt-BR"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One or Multiple Correct  Answers</a:t>
            </a:r>
          </a:p>
        </p:txBody>
      </p:sp>
      <p:sp>
        <p:nvSpPr>
          <p:cNvPr id="5" name="Rectangle 4"/>
          <p:cNvSpPr/>
          <p:nvPr/>
        </p:nvSpPr>
        <p:spPr bwMode="auto">
          <a:xfrm>
            <a:off x="6241921" y="2473382"/>
            <a:ext cx="5538127" cy="12432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24194" tIns="62097" rIns="124194" bIns="62097" numCol="1" rtlCol="0" anchor="b" anchorCtr="0" compatLnSpc="1">
            <a:prstTxWarp prst="textNoShape">
              <a:avLst/>
            </a:prstTxWarp>
          </a:bodyPr>
          <a:lstStyle/>
          <a:p>
            <a:pPr marL="0" marR="0" lvl="0" indent="0" algn="l" defTabSz="12415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Goal Statement</a:t>
            </a:r>
          </a:p>
        </p:txBody>
      </p:sp>
      <p:sp>
        <p:nvSpPr>
          <p:cNvPr id="6" name="Rectangle 5"/>
          <p:cNvSpPr/>
          <p:nvPr/>
        </p:nvSpPr>
        <p:spPr bwMode="auto">
          <a:xfrm>
            <a:off x="6241930" y="1187320"/>
            <a:ext cx="5538118" cy="124329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194" tIns="62097" rIns="124194" bIns="62097" numCol="1" rtlCol="0" anchor="b" anchorCtr="0" compatLnSpc="1">
            <a:prstTxWarp prst="textNoShape">
              <a:avLst/>
            </a:prstTxWarp>
          </a:bodyPr>
          <a:lstStyle/>
          <a:p>
            <a:pPr marL="0" marR="0" lvl="0" indent="0" algn="l" defTabSz="12415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Business Problem</a:t>
            </a:r>
          </a:p>
        </p:txBody>
      </p:sp>
      <p:sp>
        <p:nvSpPr>
          <p:cNvPr id="7" name="TextBox 6"/>
          <p:cNvSpPr txBox="1"/>
          <p:nvPr/>
        </p:nvSpPr>
        <p:spPr>
          <a:xfrm>
            <a:off x="470601" y="1505470"/>
            <a:ext cx="4528609" cy="878930"/>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goe UI"/>
                <a:ea typeface="+mn-ea"/>
                <a:cs typeface="+mn-cs"/>
              </a:rPr>
              <a:t>All questions have a consistent anatomy</a:t>
            </a:r>
          </a:p>
        </p:txBody>
      </p:sp>
      <p:sp>
        <p:nvSpPr>
          <p:cNvPr id="8" name="Rectangle 7"/>
          <p:cNvSpPr/>
          <p:nvPr/>
        </p:nvSpPr>
        <p:spPr bwMode="auto">
          <a:xfrm>
            <a:off x="6241930" y="5059141"/>
            <a:ext cx="5538118" cy="124329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24194" tIns="62097" rIns="124194" bIns="62097" numCol="1" rtlCol="0" anchor="b" anchorCtr="0" compatLnSpc="1">
            <a:prstTxWarp prst="textNoShape">
              <a:avLst/>
            </a:prstTxWarp>
          </a:bodyPr>
          <a:lstStyle/>
          <a:p>
            <a:pPr marL="0" marR="0" lvl="0" indent="0" algn="l" defTabSz="1241572" rtl="0" eaLnBrk="1" fontAlgn="base" latinLnBrk="0" hangingPunct="1">
              <a:lnSpc>
                <a:spcPct val="100000"/>
              </a:lnSpc>
              <a:spcBef>
                <a:spcPct val="0"/>
              </a:spcBef>
              <a:spcAft>
                <a:spcPct val="0"/>
              </a:spcAft>
              <a:buClrTx/>
              <a:buSzTx/>
              <a:buFontTx/>
              <a:buNone/>
              <a:tabLst/>
              <a:defRPr/>
            </a:pPr>
            <a:r>
              <a:rPr kumimoji="0" lang="pt-BR"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Multiple Distractors</a:t>
            </a:r>
          </a:p>
        </p:txBody>
      </p:sp>
      <p:sp>
        <p:nvSpPr>
          <p:cNvPr id="9" name="TextBox 8"/>
          <p:cNvSpPr txBox="1"/>
          <p:nvPr/>
        </p:nvSpPr>
        <p:spPr>
          <a:xfrm>
            <a:off x="427859" y="4012074"/>
            <a:ext cx="4638963" cy="878930"/>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goe UI"/>
                <a:ea typeface="+mn-ea"/>
                <a:cs typeface="+mn-cs"/>
              </a:rPr>
              <a:t>Questions are not intended to trick you</a:t>
            </a:r>
          </a:p>
        </p:txBody>
      </p:sp>
    </p:spTree>
    <p:extLst>
      <p:ext uri="{BB962C8B-B14F-4D97-AF65-F5344CB8AC3E}">
        <p14:creationId xmlns:p14="http://schemas.microsoft.com/office/powerpoint/2010/main" val="21698169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r>
              <a:rPr lang="en-US" dirty="0"/>
              <a:t>Develop a XAML Page Layout for an Adaptive UI</a:t>
            </a:r>
          </a:p>
          <a:p>
            <a:r>
              <a:rPr lang="en-US" dirty="0"/>
              <a:t>Implement Page Navigation and Lifecycle Events</a:t>
            </a:r>
          </a:p>
          <a:p>
            <a:r>
              <a:rPr lang="en-US" dirty="0"/>
              <a:t>Implement Data Access and Data Binding</a:t>
            </a:r>
          </a:p>
          <a:p>
            <a:r>
              <a:rPr lang="en-US" dirty="0"/>
              <a:t>Implement Feature Detection for Adaptive Coding</a:t>
            </a:r>
          </a:p>
          <a:p>
            <a:r>
              <a:rPr lang="en-US" dirty="0"/>
              <a:t>Manage User Input and Custom User Interactions</a:t>
            </a:r>
          </a:p>
          <a:p>
            <a:r>
              <a:rPr lang="en-US" dirty="0"/>
              <a:t>Manage Authentication and Identity Management</a:t>
            </a:r>
          </a:p>
          <a:p>
            <a:endParaRPr lang="en-US" dirty="0"/>
          </a:p>
        </p:txBody>
      </p:sp>
      <p:sp>
        <p:nvSpPr>
          <p:cNvPr id="3" name="Title 2"/>
          <p:cNvSpPr>
            <a:spLocks noGrp="1"/>
          </p:cNvSpPr>
          <p:nvPr>
            <p:ph type="title"/>
          </p:nvPr>
        </p:nvSpPr>
        <p:spPr/>
        <p:txBody>
          <a:bodyPr/>
          <a:lstStyle/>
          <a:p>
            <a:r>
              <a:rPr lang="en-US" dirty="0"/>
              <a:t>70-357 :  Developing Mobile Apps </a:t>
            </a:r>
          </a:p>
        </p:txBody>
      </p:sp>
    </p:spTree>
    <p:extLst>
      <p:ext uri="{BB962C8B-B14F-4D97-AF65-F5344CB8AC3E}">
        <p14:creationId xmlns:p14="http://schemas.microsoft.com/office/powerpoint/2010/main" val="11731917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198477"/>
            <a:ext cx="11887200" cy="6549613"/>
          </a:xfrm>
        </p:spPr>
        <p:txBody>
          <a:bodyPr/>
          <a:lstStyle/>
          <a:p>
            <a:pPr marL="0" lvl="0" indent="0" defTabSz="914462">
              <a:buNone/>
            </a:pPr>
            <a:r>
              <a:rPr lang="en-US" sz="2400" spc="-107" dirty="0">
                <a:solidFill>
                  <a:srgbClr val="505050"/>
                </a:solidFill>
                <a:latin typeface="Segoe UI"/>
              </a:rPr>
              <a:t>Build list items test a candidate’s ability to identify and order the steps/tasks needed to perform a process or procedure</a:t>
            </a:r>
          </a:p>
          <a:p>
            <a:pPr marL="0" lvl="0" indent="0" defTabSz="914462">
              <a:buNone/>
            </a:pPr>
            <a:endParaRPr lang="en-US" sz="1067" spc="-107" dirty="0">
              <a:solidFill>
                <a:srgbClr val="FF8C00"/>
              </a:solidFill>
              <a:latin typeface="Segoe UI"/>
            </a:endParaRPr>
          </a:p>
          <a:p>
            <a:pPr marL="0" lvl="0" indent="0" defTabSz="914462">
              <a:buNone/>
            </a:pPr>
            <a:r>
              <a:rPr lang="en-US" sz="2400" b="1" spc="-107" dirty="0">
                <a:solidFill>
                  <a:srgbClr val="00337F"/>
                </a:solidFill>
                <a:latin typeface="Segoe UI"/>
              </a:rPr>
              <a:t>Question Statement</a:t>
            </a:r>
          </a:p>
          <a:p>
            <a:pPr marL="0" lvl="0" indent="0" defTabSz="914462">
              <a:buNone/>
            </a:pPr>
            <a:r>
              <a:rPr lang="en-US" sz="1600" spc="-107" dirty="0">
                <a:solidFill>
                  <a:srgbClr val="004185"/>
                </a:solidFill>
                <a:latin typeface="Segoe UI"/>
              </a:rPr>
              <a:t>Specify how many tasks the candidate must select and place in the correct order</a:t>
            </a:r>
            <a:endParaRPr lang="en-US" sz="2400" spc="-107" dirty="0">
              <a:solidFill>
                <a:srgbClr val="FF8C00"/>
              </a:solidFill>
              <a:latin typeface="Segoe UI"/>
            </a:endParaRPr>
          </a:p>
          <a:p>
            <a:pPr marL="0" lvl="0" indent="0" defTabSz="914462">
              <a:buNone/>
            </a:pPr>
            <a:r>
              <a:rPr lang="en-US" sz="2400" b="1" spc="-107" dirty="0">
                <a:solidFill>
                  <a:srgbClr val="00337F"/>
                </a:solidFill>
                <a:latin typeface="Segoe UI"/>
              </a:rPr>
              <a:t>Instruction Statement</a:t>
            </a:r>
          </a:p>
          <a:p>
            <a:pPr marL="0" lvl="0" indent="0" defTabSz="914462">
              <a:buNone/>
            </a:pPr>
            <a:r>
              <a:rPr lang="en-US" sz="1600" spc="-107" dirty="0">
                <a:solidFill>
                  <a:srgbClr val="004185"/>
                </a:solidFill>
                <a:latin typeface="Segoe UI"/>
              </a:rPr>
              <a:t>To answer, move the appropriate actions from the list of actions to the answer area and arrange them in the correct order.  (not all actions are used)</a:t>
            </a:r>
          </a:p>
          <a:p>
            <a:pPr marL="0" lvl="0" indent="0" defTabSz="914462">
              <a:buNone/>
            </a:pPr>
            <a:r>
              <a:rPr lang="en-US" sz="1600" spc="-107" dirty="0">
                <a:solidFill>
                  <a:srgbClr val="004185"/>
                </a:solidFill>
                <a:latin typeface="Segoe UI"/>
              </a:rPr>
              <a:t>To answer, move all actions from the list of actions to the answer area and arrange them in the correct order.  (all actions are used)</a:t>
            </a:r>
          </a:p>
          <a:p>
            <a:pPr marL="0" lvl="0" indent="0" defTabSz="914462">
              <a:buNone/>
            </a:pPr>
            <a:endParaRPr lang="en-US" sz="1067" spc="-107" dirty="0">
              <a:solidFill>
                <a:srgbClr val="FF8C00"/>
              </a:solidFill>
              <a:latin typeface="Segoe UI"/>
            </a:endParaRPr>
          </a:p>
          <a:p>
            <a:pPr marL="0" lvl="0" indent="0" defTabSz="914462">
              <a:buNone/>
            </a:pPr>
            <a:r>
              <a:rPr lang="en-US" sz="2400" b="1" spc="-107" dirty="0">
                <a:solidFill>
                  <a:srgbClr val="00337F"/>
                </a:solidFill>
                <a:latin typeface="Segoe UI"/>
              </a:rPr>
              <a:t>Functionality </a:t>
            </a:r>
          </a:p>
          <a:p>
            <a:pPr marL="0" lvl="0" indent="0" defTabSz="914462">
              <a:buNone/>
            </a:pPr>
            <a:r>
              <a:rPr lang="en-US" sz="1600" spc="-107" dirty="0">
                <a:solidFill>
                  <a:srgbClr val="004185"/>
                </a:solidFill>
                <a:latin typeface="Segoe UI"/>
              </a:rPr>
              <a:t>Set the “maximum number of choices that can be dragged to the answer area “ to the number of tasks specified in the instruction statement</a:t>
            </a:r>
          </a:p>
          <a:p>
            <a:pPr marL="0" lvl="0" indent="0" defTabSz="914462">
              <a:buNone/>
            </a:pPr>
            <a:endParaRPr lang="en-US" sz="1067" spc="-107" dirty="0">
              <a:solidFill>
                <a:srgbClr val="FF8C00"/>
              </a:solidFill>
              <a:latin typeface="Segoe UI"/>
            </a:endParaRPr>
          </a:p>
          <a:p>
            <a:pPr marL="0" lvl="0" indent="0" defTabSz="914462">
              <a:buNone/>
            </a:pPr>
            <a:r>
              <a:rPr lang="en-US" sz="2400" b="1" spc="-107" dirty="0">
                <a:solidFill>
                  <a:srgbClr val="00337F"/>
                </a:solidFill>
                <a:latin typeface="Segoe UI"/>
              </a:rPr>
              <a:t>Answer choices </a:t>
            </a:r>
          </a:p>
          <a:p>
            <a:pPr marL="0" lvl="0" indent="0" defTabSz="914462">
              <a:buNone/>
            </a:pPr>
            <a:r>
              <a:rPr lang="en-US" sz="1600" spc="-107" dirty="0">
                <a:solidFill>
                  <a:srgbClr val="004185"/>
                </a:solidFill>
                <a:latin typeface="Segoe UI"/>
              </a:rPr>
              <a:t>Minimum = 3;  Maximum = 8</a:t>
            </a:r>
          </a:p>
          <a:p>
            <a:pPr marL="0" lvl="0" indent="0" defTabSz="914462">
              <a:buNone/>
            </a:pPr>
            <a:r>
              <a:rPr lang="en-US" sz="1600" spc="-107" dirty="0">
                <a:solidFill>
                  <a:srgbClr val="004185"/>
                </a:solidFill>
                <a:latin typeface="Segoe UI"/>
              </a:rPr>
              <a:t>Each answer choice can only be used once</a:t>
            </a:r>
            <a:endParaRPr lang="en-US" sz="1600" spc="-107" dirty="0">
              <a:solidFill>
                <a:srgbClr val="FF8C00"/>
              </a:solidFill>
              <a:latin typeface="Segoe UI"/>
            </a:endParaRPr>
          </a:p>
          <a:p>
            <a:pPr marL="0" lvl="0" indent="0" defTabSz="914462">
              <a:buNone/>
            </a:pPr>
            <a:endParaRPr lang="en-US" sz="1067" spc="-107" dirty="0">
              <a:solidFill>
                <a:srgbClr val="FF8C00"/>
              </a:solidFill>
              <a:latin typeface="Segoe UI"/>
            </a:endParaRPr>
          </a:p>
          <a:p>
            <a:pPr marL="0" lvl="0" indent="0" defTabSz="914462">
              <a:buNone/>
            </a:pPr>
            <a:r>
              <a:rPr lang="en-US" sz="2400" b="1" spc="-107" dirty="0">
                <a:solidFill>
                  <a:srgbClr val="00337F"/>
                </a:solidFill>
                <a:latin typeface="Segoe UI"/>
              </a:rPr>
              <a:t>Answer Combinations</a:t>
            </a:r>
          </a:p>
          <a:p>
            <a:pPr marL="0" lvl="0" indent="0" defTabSz="914462">
              <a:buNone/>
            </a:pPr>
            <a:r>
              <a:rPr lang="en-US" sz="1600" spc="-107" dirty="0">
                <a:solidFill>
                  <a:srgbClr val="004185"/>
                </a:solidFill>
                <a:latin typeface="Segoe UI"/>
              </a:rPr>
              <a:t>Up to two are allowed if the number of options remains the same (i.e., there are two possible ways of ordering something) ASSUMING that both combinations can be scored as correct!</a:t>
            </a:r>
            <a:endParaRPr lang="en-US" sz="2400" spc="-107" dirty="0">
              <a:solidFill>
                <a:srgbClr val="FF8C00"/>
              </a:solidFill>
              <a:latin typeface="Segoe UI"/>
            </a:endParaRPr>
          </a:p>
          <a:p>
            <a:endParaRPr lang="en-US" sz="2448" dirty="0"/>
          </a:p>
          <a:p>
            <a:endParaRPr lang="en-US" sz="2448" dirty="0"/>
          </a:p>
        </p:txBody>
      </p:sp>
      <p:sp>
        <p:nvSpPr>
          <p:cNvPr id="3" name="Title 2"/>
          <p:cNvSpPr>
            <a:spLocks noGrp="1"/>
          </p:cNvSpPr>
          <p:nvPr>
            <p:ph type="title"/>
          </p:nvPr>
        </p:nvSpPr>
        <p:spPr/>
        <p:txBody>
          <a:bodyPr/>
          <a:lstStyle/>
          <a:p>
            <a:r>
              <a:rPr lang="en-US" dirty="0"/>
              <a:t>Build List (BL) Items</a:t>
            </a:r>
          </a:p>
        </p:txBody>
      </p:sp>
    </p:spTree>
    <p:extLst>
      <p:ext uri="{BB962C8B-B14F-4D97-AF65-F5344CB8AC3E}">
        <p14:creationId xmlns:p14="http://schemas.microsoft.com/office/powerpoint/2010/main" val="25028326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Build List Item</a:t>
            </a:r>
          </a:p>
        </p:txBody>
      </p:sp>
      <p:pic>
        <p:nvPicPr>
          <p:cNvPr id="5" name="Picture 4"/>
          <p:cNvPicPr>
            <a:picLocks noChangeAspect="1"/>
          </p:cNvPicPr>
          <p:nvPr/>
        </p:nvPicPr>
        <p:blipFill>
          <a:blip r:embed="rId2"/>
          <a:stretch>
            <a:fillRect/>
          </a:stretch>
        </p:blipFill>
        <p:spPr>
          <a:xfrm>
            <a:off x="882" y="1108471"/>
            <a:ext cx="12434711" cy="5786023"/>
          </a:xfrm>
          <a:prstGeom prst="rect">
            <a:avLst/>
          </a:prstGeom>
        </p:spPr>
      </p:pic>
    </p:spTree>
    <p:extLst>
      <p:ext uri="{BB962C8B-B14F-4D97-AF65-F5344CB8AC3E}">
        <p14:creationId xmlns:p14="http://schemas.microsoft.com/office/powerpoint/2010/main" val="34832453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Drag &amp; Drop (DD) Items</a:t>
            </a:r>
          </a:p>
        </p:txBody>
      </p:sp>
      <p:sp>
        <p:nvSpPr>
          <p:cNvPr id="2" name="Text Placeholder 1"/>
          <p:cNvSpPr>
            <a:spLocks noGrp="1"/>
          </p:cNvSpPr>
          <p:nvPr>
            <p:ph type="body" sz="quarter" idx="4294967295"/>
          </p:nvPr>
        </p:nvSpPr>
        <p:spPr>
          <a:xfrm>
            <a:off x="0" y="1479550"/>
            <a:ext cx="11863388" cy="5578450"/>
          </a:xfrm>
        </p:spPr>
        <p:txBody>
          <a:bodyPr/>
          <a:lstStyle/>
          <a:p>
            <a:pPr marL="0" lvl="0" indent="0" defTabSz="914462">
              <a:buNone/>
            </a:pPr>
            <a:r>
              <a:rPr lang="en-US" sz="2667" spc="-107" dirty="0">
                <a:solidFill>
                  <a:srgbClr val="505050"/>
                </a:solidFill>
                <a:latin typeface="Segoe UI"/>
              </a:rPr>
              <a:t>Candidates select tasks/objects and drop them into the appropriate place in a graphic.  DD items test object placement and anything that can be made more interactive.</a:t>
            </a:r>
          </a:p>
          <a:p>
            <a:pPr marL="0" lvl="0" indent="0" defTabSz="914462">
              <a:buNone/>
            </a:pPr>
            <a:endParaRPr lang="en-US" sz="1200" spc="-107" dirty="0">
              <a:solidFill>
                <a:srgbClr val="FF8C00"/>
              </a:solidFill>
              <a:latin typeface="Segoe UI"/>
            </a:endParaRPr>
          </a:p>
          <a:p>
            <a:pPr marL="0" lvl="0" indent="0" defTabSz="914462">
              <a:buNone/>
            </a:pPr>
            <a:r>
              <a:rPr lang="en-US" sz="2667" spc="-107" dirty="0">
                <a:solidFill>
                  <a:srgbClr val="505050"/>
                </a:solidFill>
                <a:latin typeface="Segoe UI"/>
              </a:rPr>
              <a:t>Minimum # of answer sources = 3  </a:t>
            </a:r>
          </a:p>
          <a:p>
            <a:pPr marL="0" lvl="0" indent="0" defTabSz="914462">
              <a:buNone/>
            </a:pPr>
            <a:r>
              <a:rPr lang="en-US" sz="1867" spc="-107" dirty="0">
                <a:solidFill>
                  <a:srgbClr val="004185"/>
                </a:solidFill>
                <a:latin typeface="Segoe UI"/>
              </a:rPr>
              <a:t>Sources may be used once, not at all, or more than once</a:t>
            </a:r>
            <a:endParaRPr lang="en-US" sz="1867" spc="-107" dirty="0">
              <a:solidFill>
                <a:srgbClr val="FF8C00"/>
              </a:solidFill>
              <a:latin typeface="Segoe UI"/>
            </a:endParaRPr>
          </a:p>
          <a:p>
            <a:pPr marL="0" lvl="0" indent="0" defTabSz="914462">
              <a:buNone/>
            </a:pPr>
            <a:endParaRPr lang="en-US" sz="1200" spc="-107" dirty="0">
              <a:solidFill>
                <a:srgbClr val="FF8C00"/>
              </a:solidFill>
              <a:latin typeface="Segoe UI"/>
            </a:endParaRPr>
          </a:p>
          <a:p>
            <a:pPr marL="0" lvl="0" indent="0" defTabSz="914462">
              <a:buNone/>
            </a:pPr>
            <a:r>
              <a:rPr lang="en-US" sz="2667" spc="-107" dirty="0">
                <a:solidFill>
                  <a:srgbClr val="505050"/>
                </a:solidFill>
                <a:latin typeface="Segoe UI"/>
              </a:rPr>
              <a:t>Minimum # of targets = 2</a:t>
            </a:r>
          </a:p>
          <a:p>
            <a:pPr marL="0" lvl="0" indent="0" defTabSz="914462">
              <a:buNone/>
            </a:pPr>
            <a:r>
              <a:rPr lang="en-US" sz="1867" spc="-107" dirty="0">
                <a:solidFill>
                  <a:srgbClr val="004185"/>
                </a:solidFill>
                <a:latin typeface="Segoe UI"/>
              </a:rPr>
              <a:t>All targets should be filled in the complete solution</a:t>
            </a:r>
            <a:endParaRPr lang="en-US" sz="1867" spc="-107" dirty="0">
              <a:solidFill>
                <a:srgbClr val="FF8C00"/>
              </a:solidFill>
              <a:latin typeface="Segoe UI"/>
            </a:endParaRPr>
          </a:p>
          <a:p>
            <a:pPr marL="0" lvl="0" indent="0" defTabSz="914462">
              <a:buNone/>
            </a:pPr>
            <a:endParaRPr lang="en-US" sz="1200" spc="-107" dirty="0">
              <a:solidFill>
                <a:srgbClr val="FF8C00"/>
              </a:solidFill>
              <a:latin typeface="Segoe UI"/>
            </a:endParaRPr>
          </a:p>
          <a:p>
            <a:pPr marL="0" lvl="0" indent="0" defTabSz="914462">
              <a:buNone/>
            </a:pPr>
            <a:r>
              <a:rPr lang="en-US" sz="2667" spc="-107" dirty="0">
                <a:solidFill>
                  <a:srgbClr val="505050"/>
                </a:solidFill>
                <a:latin typeface="Segoe UI"/>
              </a:rPr>
              <a:t>Ensure “number of times used” setting matches total number of targets available </a:t>
            </a:r>
          </a:p>
          <a:p>
            <a:pPr marL="0" lvl="0" indent="0" defTabSz="914462">
              <a:buNone/>
            </a:pPr>
            <a:endParaRPr lang="en-US" sz="1200" spc="-107" dirty="0">
              <a:solidFill>
                <a:srgbClr val="FF8C00"/>
              </a:solidFill>
              <a:latin typeface="Segoe UI"/>
            </a:endParaRPr>
          </a:p>
          <a:p>
            <a:pPr marL="0" lvl="0" indent="0" defTabSz="914462">
              <a:buNone/>
            </a:pPr>
            <a:r>
              <a:rPr lang="en-US" sz="2667" b="1" spc="-107" dirty="0">
                <a:solidFill>
                  <a:srgbClr val="00337F"/>
                </a:solidFill>
                <a:latin typeface="Segoe UI"/>
              </a:rPr>
              <a:t>Instruction Statement</a:t>
            </a:r>
          </a:p>
          <a:p>
            <a:pPr marL="0" lvl="0" indent="0" defTabSz="914462">
              <a:buNone/>
            </a:pPr>
            <a:r>
              <a:rPr lang="en-US" sz="1867" spc="-107" dirty="0">
                <a:solidFill>
                  <a:srgbClr val="505050"/>
                </a:solidFill>
                <a:latin typeface="Segoe UI"/>
              </a:rPr>
              <a:t>To answer, drag the appropriate [answer source] to the correct [target or targets]. Each [answer source] may be used once, more than once, or not at all. You may need to drag the split bar between panes or scroll to view content. </a:t>
            </a:r>
          </a:p>
          <a:p>
            <a:endParaRPr lang="en-US" sz="2720" dirty="0"/>
          </a:p>
        </p:txBody>
      </p:sp>
    </p:spTree>
    <p:extLst>
      <p:ext uri="{BB962C8B-B14F-4D97-AF65-F5344CB8AC3E}">
        <p14:creationId xmlns:p14="http://schemas.microsoft.com/office/powerpoint/2010/main" val="36040116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Drag &amp; Drop Item</a:t>
            </a:r>
          </a:p>
        </p:txBody>
      </p:sp>
      <p:pic>
        <p:nvPicPr>
          <p:cNvPr id="3" name="Picture 2"/>
          <p:cNvPicPr>
            <a:picLocks noChangeAspect="1"/>
          </p:cNvPicPr>
          <p:nvPr/>
        </p:nvPicPr>
        <p:blipFill>
          <a:blip r:embed="rId2"/>
          <a:stretch>
            <a:fillRect/>
          </a:stretch>
        </p:blipFill>
        <p:spPr>
          <a:xfrm>
            <a:off x="882" y="1144978"/>
            <a:ext cx="12434711" cy="5849547"/>
          </a:xfrm>
          <a:prstGeom prst="rect">
            <a:avLst/>
          </a:prstGeom>
        </p:spPr>
      </p:pic>
    </p:spTree>
    <p:extLst>
      <p:ext uri="{BB962C8B-B14F-4D97-AF65-F5344CB8AC3E}">
        <p14:creationId xmlns:p14="http://schemas.microsoft.com/office/powerpoint/2010/main" val="37205076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268098"/>
            <a:ext cx="11619932" cy="3655616"/>
          </a:xfrm>
        </p:spPr>
        <p:txBody>
          <a:bodyPr/>
          <a:lstStyle/>
          <a:p>
            <a:pPr lvl="0" defTabSz="914462"/>
            <a:endParaRPr lang="en-US" sz="2667" spc="-107" dirty="0">
              <a:solidFill>
                <a:srgbClr val="FF0000"/>
              </a:solidFill>
              <a:latin typeface="Segoe UI"/>
            </a:endParaRPr>
          </a:p>
          <a:p>
            <a:pPr lvl="0" defTabSz="914462"/>
            <a:r>
              <a:rPr lang="en-US" sz="2667" spc="-107" dirty="0">
                <a:solidFill>
                  <a:srgbClr val="505050"/>
                </a:solidFill>
                <a:latin typeface="Segoe UI"/>
              </a:rPr>
              <a:t>Candidates answer the item by clicking on “active” areas of an actual screenshot.</a:t>
            </a:r>
          </a:p>
          <a:p>
            <a:pPr lvl="0" defTabSz="914462"/>
            <a:endParaRPr lang="en-US" sz="1200" spc="-107" dirty="0">
              <a:latin typeface="Segoe UI"/>
            </a:endParaRPr>
          </a:p>
          <a:p>
            <a:pPr lvl="0" defTabSz="914462"/>
            <a:r>
              <a:rPr lang="en-US" sz="2667" spc="-107" dirty="0">
                <a:solidFill>
                  <a:srgbClr val="505050"/>
                </a:solidFill>
                <a:latin typeface="Segoe UI"/>
              </a:rPr>
              <a:t>A minimum of 3 areas should be “active”</a:t>
            </a:r>
          </a:p>
          <a:p>
            <a:pPr lvl="0" defTabSz="914462"/>
            <a:endParaRPr lang="en-US" sz="2667" spc="-107" dirty="0">
              <a:latin typeface="Segoe UI"/>
            </a:endParaRPr>
          </a:p>
          <a:p>
            <a:pPr lvl="0" defTabSz="914462"/>
            <a:r>
              <a:rPr lang="en-US" sz="2667" b="1" spc="-107" dirty="0">
                <a:solidFill>
                  <a:srgbClr val="00337F"/>
                </a:solidFill>
                <a:latin typeface="Segoe UI"/>
              </a:rPr>
              <a:t>Instruction Statement:</a:t>
            </a:r>
          </a:p>
          <a:p>
            <a:pPr lvl="0" defTabSz="914462"/>
            <a:r>
              <a:rPr lang="en-US" sz="1867" spc="-107" dirty="0">
                <a:solidFill>
                  <a:srgbClr val="505050"/>
                </a:solidFill>
                <a:latin typeface="Segoe UI"/>
              </a:rPr>
              <a:t>To answer, select the appropriate option in the answer area. </a:t>
            </a:r>
          </a:p>
          <a:p>
            <a:pPr lvl="0" defTabSz="914462"/>
            <a:r>
              <a:rPr lang="en-US" sz="1867" spc="-107" dirty="0">
                <a:solidFill>
                  <a:srgbClr val="505050"/>
                </a:solidFill>
                <a:latin typeface="Segoe UI"/>
              </a:rPr>
              <a:t>To answer, select the appropriate x in the dialog box in the answer area. </a:t>
            </a:r>
          </a:p>
          <a:p>
            <a:endParaRPr lang="en-US" sz="2720" dirty="0"/>
          </a:p>
        </p:txBody>
      </p:sp>
      <p:sp>
        <p:nvSpPr>
          <p:cNvPr id="3" name="Title 2"/>
          <p:cNvSpPr>
            <a:spLocks noGrp="1"/>
          </p:cNvSpPr>
          <p:nvPr>
            <p:ph type="title"/>
          </p:nvPr>
        </p:nvSpPr>
        <p:spPr/>
        <p:txBody>
          <a:bodyPr/>
          <a:lstStyle/>
          <a:p>
            <a:r>
              <a:rPr lang="en-US" dirty="0"/>
              <a:t>Active Screen (AS) Items</a:t>
            </a:r>
          </a:p>
        </p:txBody>
      </p:sp>
    </p:spTree>
    <p:extLst>
      <p:ext uri="{BB962C8B-B14F-4D97-AF65-F5344CB8AC3E}">
        <p14:creationId xmlns:p14="http://schemas.microsoft.com/office/powerpoint/2010/main" val="28880329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Active Screen Item</a:t>
            </a:r>
          </a:p>
        </p:txBody>
      </p:sp>
      <p:pic>
        <p:nvPicPr>
          <p:cNvPr id="4" name="Picture 3"/>
          <p:cNvPicPr>
            <a:picLocks noChangeAspect="1"/>
          </p:cNvPicPr>
          <p:nvPr/>
        </p:nvPicPr>
        <p:blipFill>
          <a:blip r:embed="rId2"/>
          <a:stretch>
            <a:fillRect/>
          </a:stretch>
        </p:blipFill>
        <p:spPr>
          <a:xfrm>
            <a:off x="882" y="1005354"/>
            <a:ext cx="12434711" cy="6850982"/>
          </a:xfrm>
          <a:prstGeom prst="rect">
            <a:avLst/>
          </a:prstGeom>
        </p:spPr>
      </p:pic>
    </p:spTree>
    <p:extLst>
      <p:ext uri="{BB962C8B-B14F-4D97-AF65-F5344CB8AC3E}">
        <p14:creationId xmlns:p14="http://schemas.microsoft.com/office/powerpoint/2010/main" val="17190299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479733"/>
            <a:ext cx="11743047" cy="5116722"/>
          </a:xfrm>
        </p:spPr>
        <p:txBody>
          <a:bodyPr/>
          <a:lstStyle/>
          <a:p>
            <a:pPr lvl="0" defTabSz="914462"/>
            <a:r>
              <a:rPr lang="en-US" sz="2667" spc="-107" dirty="0">
                <a:solidFill>
                  <a:srgbClr val="505050"/>
                </a:solidFill>
                <a:latin typeface="Segoe UI"/>
              </a:rPr>
              <a:t>Candidates answer the item by clicking on “hot” areas of an exhibit.  HA items are essentially multiple choice items with graphical answer choices.</a:t>
            </a:r>
          </a:p>
          <a:p>
            <a:pPr lvl="0" defTabSz="914462"/>
            <a:endParaRPr lang="en-US" sz="1200" spc="-107" dirty="0">
              <a:latin typeface="Segoe UI"/>
            </a:endParaRPr>
          </a:p>
          <a:p>
            <a:pPr lvl="0" defTabSz="914462"/>
            <a:r>
              <a:rPr lang="en-US" sz="2667" spc="-107" dirty="0">
                <a:solidFill>
                  <a:srgbClr val="505050"/>
                </a:solidFill>
                <a:latin typeface="Segoe UI"/>
              </a:rPr>
              <a:t>A minimum of 3 areas should be “hot”</a:t>
            </a:r>
          </a:p>
          <a:p>
            <a:pPr lvl="0" defTabSz="914462"/>
            <a:endParaRPr lang="en-US" sz="1200" spc="-107" dirty="0">
              <a:latin typeface="Segoe UI"/>
            </a:endParaRPr>
          </a:p>
          <a:p>
            <a:pPr lvl="0" defTabSz="914462"/>
            <a:r>
              <a:rPr lang="en-US" sz="2667" spc="-107" dirty="0">
                <a:solidFill>
                  <a:srgbClr val="505050"/>
                </a:solidFill>
                <a:latin typeface="Segoe UI"/>
              </a:rPr>
              <a:t>Questions can require one or more than one areas that need to be to clicked to be answered correctly.</a:t>
            </a:r>
          </a:p>
          <a:p>
            <a:pPr lvl="0" defTabSz="914462"/>
            <a:endParaRPr lang="en-US" sz="1200" spc="-107" dirty="0">
              <a:latin typeface="Segoe UI"/>
            </a:endParaRPr>
          </a:p>
          <a:p>
            <a:pPr lvl="0" defTabSz="914462"/>
            <a:r>
              <a:rPr lang="en-US" sz="2667" spc="-107" dirty="0">
                <a:solidFill>
                  <a:srgbClr val="00337F"/>
                </a:solidFill>
                <a:latin typeface="Segoe UI"/>
              </a:rPr>
              <a:t>Avoid testing irrelevant and trivial skills, aka “where should you click”  </a:t>
            </a:r>
          </a:p>
          <a:p>
            <a:pPr lvl="0" defTabSz="914462"/>
            <a:r>
              <a:rPr lang="en-US" sz="1867" spc="-107" dirty="0">
                <a:solidFill>
                  <a:srgbClr val="505050"/>
                </a:solidFill>
                <a:latin typeface="Segoe UI"/>
              </a:rPr>
              <a:t>For example: do not test whether candidate can select the correct tab/window/tool from a graphic</a:t>
            </a:r>
          </a:p>
          <a:p>
            <a:pPr lvl="0" defTabSz="914462"/>
            <a:endParaRPr lang="en-US" sz="1867" spc="-107" dirty="0">
              <a:solidFill>
                <a:srgbClr val="004185"/>
              </a:solidFill>
              <a:latin typeface="Segoe UI"/>
            </a:endParaRPr>
          </a:p>
          <a:p>
            <a:pPr lvl="0" defTabSz="914462"/>
            <a:r>
              <a:rPr lang="en-US" sz="2667" b="1" spc="-107" dirty="0">
                <a:solidFill>
                  <a:srgbClr val="00337F"/>
                </a:solidFill>
                <a:latin typeface="Segoe UI"/>
              </a:rPr>
              <a:t>Instruction Statement:</a:t>
            </a:r>
          </a:p>
          <a:p>
            <a:pPr lvl="0" defTabSz="914462"/>
            <a:r>
              <a:rPr lang="en-US" sz="1867" spc="-107" dirty="0">
                <a:solidFill>
                  <a:srgbClr val="505050"/>
                </a:solidFill>
                <a:latin typeface="Segoe UI"/>
              </a:rPr>
              <a:t>To answer, select the appropriate [object or objects] in the answer area. </a:t>
            </a:r>
          </a:p>
          <a:p>
            <a:endParaRPr lang="en-US" sz="2720" dirty="0"/>
          </a:p>
        </p:txBody>
      </p:sp>
      <p:sp>
        <p:nvSpPr>
          <p:cNvPr id="3" name="Title 2"/>
          <p:cNvSpPr>
            <a:spLocks noGrp="1"/>
          </p:cNvSpPr>
          <p:nvPr>
            <p:ph type="title"/>
          </p:nvPr>
        </p:nvSpPr>
        <p:spPr/>
        <p:txBody>
          <a:bodyPr/>
          <a:lstStyle/>
          <a:p>
            <a:r>
              <a:rPr lang="en-US" dirty="0"/>
              <a:t>Hot Area (HA) Items</a:t>
            </a:r>
          </a:p>
        </p:txBody>
      </p:sp>
    </p:spTree>
    <p:extLst>
      <p:ext uri="{BB962C8B-B14F-4D97-AF65-F5344CB8AC3E}">
        <p14:creationId xmlns:p14="http://schemas.microsoft.com/office/powerpoint/2010/main" val="263785832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Hot Area Item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 y="1005354"/>
            <a:ext cx="12434711" cy="5989171"/>
          </a:xfrm>
          <a:prstGeom prst="rect">
            <a:avLst/>
          </a:prstGeom>
        </p:spPr>
      </p:pic>
    </p:spTree>
    <p:extLst>
      <p:ext uri="{BB962C8B-B14F-4D97-AF65-F5344CB8AC3E}">
        <p14:creationId xmlns:p14="http://schemas.microsoft.com/office/powerpoint/2010/main" val="1657000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7" y="1479735"/>
            <a:ext cx="11656865" cy="4712572"/>
          </a:xfrm>
        </p:spPr>
        <p:txBody>
          <a:bodyPr/>
          <a:lstStyle/>
          <a:p>
            <a:pPr lvl="0" defTabSz="914462"/>
            <a:r>
              <a:rPr lang="en-US" sz="2667" spc="-107" dirty="0">
                <a:solidFill>
                  <a:srgbClr val="505050"/>
                </a:solidFill>
                <a:latin typeface="Segoe UI"/>
              </a:rPr>
              <a:t>Set up like a Drag and Drop item. </a:t>
            </a:r>
          </a:p>
          <a:p>
            <a:pPr lvl="0" defTabSz="914462"/>
            <a:endParaRPr lang="en-US" sz="2667" spc="-107" dirty="0">
              <a:solidFill>
                <a:srgbClr val="004185"/>
              </a:solidFill>
              <a:latin typeface="Segoe UI"/>
            </a:endParaRPr>
          </a:p>
          <a:p>
            <a:pPr lvl="0" defTabSz="914462"/>
            <a:r>
              <a:rPr lang="en-US" sz="2667" spc="-107" dirty="0">
                <a:solidFill>
                  <a:srgbClr val="505050"/>
                </a:solidFill>
                <a:latin typeface="Segoe UI"/>
              </a:rPr>
              <a:t>Use to test candidate’s ability to match concepts and terms to the correct definitions and examples </a:t>
            </a:r>
          </a:p>
          <a:p>
            <a:pPr lvl="0" defTabSz="914462"/>
            <a:r>
              <a:rPr lang="en-US" sz="1867" spc="-107" dirty="0">
                <a:solidFill>
                  <a:srgbClr val="004185"/>
                </a:solidFill>
                <a:latin typeface="Segoe UI"/>
              </a:rPr>
              <a:t>Each target must be filled, but there may be more answer choices than there are targets.  </a:t>
            </a:r>
          </a:p>
          <a:p>
            <a:pPr lvl="0" defTabSz="914462"/>
            <a:r>
              <a:rPr lang="en-US" sz="1867" spc="-107" dirty="0">
                <a:solidFill>
                  <a:srgbClr val="004185"/>
                </a:solidFill>
                <a:latin typeface="Segoe UI"/>
              </a:rPr>
              <a:t>Minimum of 3 targets, maximum of 6 targets</a:t>
            </a:r>
          </a:p>
          <a:p>
            <a:pPr lvl="0" defTabSz="914462"/>
            <a:endParaRPr lang="en-US" sz="2667" spc="-107" dirty="0">
              <a:solidFill>
                <a:srgbClr val="004185"/>
              </a:solidFill>
              <a:latin typeface="Segoe UI"/>
            </a:endParaRPr>
          </a:p>
          <a:p>
            <a:pPr lvl="0" defTabSz="914462"/>
            <a:r>
              <a:rPr lang="en-US" sz="2667" b="1" spc="-107" dirty="0">
                <a:solidFill>
                  <a:srgbClr val="00337F"/>
                </a:solidFill>
                <a:latin typeface="Segoe UI"/>
              </a:rPr>
              <a:t>Instruction Statement </a:t>
            </a:r>
          </a:p>
          <a:p>
            <a:pPr lvl="0" defTabSz="914462"/>
            <a:r>
              <a:rPr lang="en-US" sz="1867" spc="-107" dirty="0">
                <a:solidFill>
                  <a:srgbClr val="505050"/>
                </a:solidFill>
                <a:latin typeface="Segoe UI"/>
              </a:rPr>
              <a:t>Instructions: To answer, drag the appropriate &lt;term&gt; from the column on the left to its &lt;example&gt; on the right. Each &lt;term&gt; may be used once, more than once, or not at all. </a:t>
            </a:r>
          </a:p>
          <a:p>
            <a:pPr lvl="0" defTabSz="914462"/>
            <a:r>
              <a:rPr lang="en-US" sz="1867" spc="-107" dirty="0">
                <a:solidFill>
                  <a:srgbClr val="004185"/>
                </a:solidFill>
                <a:latin typeface="Segoe UI"/>
              </a:rPr>
              <a:t> </a:t>
            </a:r>
          </a:p>
          <a:p>
            <a:endParaRPr lang="en-US" sz="2720" dirty="0"/>
          </a:p>
        </p:txBody>
      </p:sp>
      <p:sp>
        <p:nvSpPr>
          <p:cNvPr id="3" name="Title 2"/>
          <p:cNvSpPr>
            <a:spLocks noGrp="1"/>
          </p:cNvSpPr>
          <p:nvPr>
            <p:ph type="title"/>
          </p:nvPr>
        </p:nvSpPr>
        <p:spPr/>
        <p:txBody>
          <a:bodyPr/>
          <a:lstStyle/>
          <a:p>
            <a:r>
              <a:rPr lang="en-US" dirty="0"/>
              <a:t>Matching (MG) Items</a:t>
            </a:r>
          </a:p>
        </p:txBody>
      </p:sp>
    </p:spTree>
    <p:extLst>
      <p:ext uri="{BB962C8B-B14F-4D97-AF65-F5344CB8AC3E}">
        <p14:creationId xmlns:p14="http://schemas.microsoft.com/office/powerpoint/2010/main" val="277573562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Matching Item</a:t>
            </a:r>
            <a:endParaRPr lang="en-US" dirty="0">
              <a:solidFill>
                <a:srgbClr val="072B60"/>
              </a:solidFill>
            </a:endParaRPr>
          </a:p>
        </p:txBody>
      </p:sp>
      <p:pic>
        <p:nvPicPr>
          <p:cNvPr id="3" name="Picture 2"/>
          <p:cNvPicPr>
            <a:picLocks noChangeAspect="1"/>
          </p:cNvPicPr>
          <p:nvPr/>
        </p:nvPicPr>
        <p:blipFill>
          <a:blip r:embed="rId2"/>
          <a:stretch>
            <a:fillRect/>
          </a:stretch>
        </p:blipFill>
        <p:spPr>
          <a:xfrm>
            <a:off x="882" y="1005354"/>
            <a:ext cx="12434711" cy="5989170"/>
          </a:xfrm>
          <a:prstGeom prst="rect">
            <a:avLst/>
          </a:prstGeom>
        </p:spPr>
      </p:pic>
    </p:spTree>
    <p:extLst>
      <p:ext uri="{BB962C8B-B14F-4D97-AF65-F5344CB8AC3E}">
        <p14:creationId xmlns:p14="http://schemas.microsoft.com/office/powerpoint/2010/main" val="153564131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lstStyle/>
          <a:p>
            <a:r>
              <a:rPr lang="en-US" dirty="0"/>
              <a:t>Why?  </a:t>
            </a:r>
          </a:p>
          <a:p>
            <a:r>
              <a:rPr lang="en-US" dirty="0"/>
              <a:t>Big old exam prep list</a:t>
            </a:r>
          </a:p>
          <a:p>
            <a:r>
              <a:rPr lang="en-US" dirty="0"/>
              <a:t>Just in case we don’t get through everything</a:t>
            </a:r>
          </a:p>
        </p:txBody>
      </p:sp>
      <p:sp>
        <p:nvSpPr>
          <p:cNvPr id="3" name="Title 2"/>
          <p:cNvSpPr>
            <a:spLocks noGrp="1"/>
          </p:cNvSpPr>
          <p:nvPr>
            <p:ph type="title"/>
          </p:nvPr>
        </p:nvSpPr>
        <p:spPr/>
        <p:txBody>
          <a:bodyPr/>
          <a:lstStyle/>
          <a:p>
            <a:r>
              <a:rPr lang="en-US" dirty="0"/>
              <a:t>Resources first</a:t>
            </a:r>
          </a:p>
        </p:txBody>
      </p:sp>
    </p:spTree>
    <p:extLst>
      <p:ext uri="{BB962C8B-B14F-4D97-AF65-F5344CB8AC3E}">
        <p14:creationId xmlns:p14="http://schemas.microsoft.com/office/powerpoint/2010/main" val="7004525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479733"/>
            <a:ext cx="11863873" cy="4445448"/>
          </a:xfrm>
        </p:spPr>
        <p:txBody>
          <a:bodyPr/>
          <a:lstStyle/>
          <a:p>
            <a:pPr lvl="0" defTabSz="914462"/>
            <a:r>
              <a:rPr lang="en-US" sz="2667" spc="-107" dirty="0">
                <a:solidFill>
                  <a:srgbClr val="505050"/>
                </a:solidFill>
                <a:latin typeface="Segoe UI"/>
              </a:rPr>
              <a:t>Set up as an Active Screen item.</a:t>
            </a:r>
          </a:p>
          <a:p>
            <a:pPr lvl="0" defTabSz="914462"/>
            <a:endParaRPr lang="en-US" sz="2667" spc="-107" dirty="0">
              <a:solidFill>
                <a:srgbClr val="505050"/>
              </a:solidFill>
              <a:latin typeface="Segoe UI"/>
            </a:endParaRPr>
          </a:p>
          <a:p>
            <a:pPr lvl="0" defTabSz="914462"/>
            <a:r>
              <a:rPr lang="en-US" sz="2667" spc="-107" dirty="0">
                <a:solidFill>
                  <a:srgbClr val="505050"/>
                </a:solidFill>
                <a:latin typeface="Segoe UI"/>
              </a:rPr>
              <a:t>Read the statement and determine if it’s true or false </a:t>
            </a:r>
          </a:p>
          <a:p>
            <a:pPr lvl="0" defTabSz="914462"/>
            <a:r>
              <a:rPr lang="en-US" sz="2133" spc="-107" dirty="0">
                <a:solidFill>
                  <a:srgbClr val="004185"/>
                </a:solidFill>
                <a:latin typeface="Segoe UI"/>
              </a:rPr>
              <a:t>Ideal to test candidate understanding of key concepts and terms </a:t>
            </a:r>
          </a:p>
          <a:p>
            <a:pPr lvl="0" defTabSz="914462"/>
            <a:endParaRPr lang="en-US" sz="2667" spc="-107" dirty="0">
              <a:latin typeface="Segoe UI"/>
            </a:endParaRPr>
          </a:p>
          <a:p>
            <a:pPr lvl="0" defTabSz="914462"/>
            <a:r>
              <a:rPr lang="en-US" sz="2667" spc="-107" dirty="0">
                <a:solidFill>
                  <a:srgbClr val="505050"/>
                </a:solidFill>
                <a:latin typeface="Segoe UI"/>
              </a:rPr>
              <a:t>Each item should contain three Yes/No statements that test the same objective </a:t>
            </a:r>
          </a:p>
          <a:p>
            <a:pPr lvl="0" defTabSz="914462"/>
            <a:endParaRPr lang="en-US" sz="2667" spc="-107" dirty="0">
              <a:latin typeface="Segoe UI"/>
            </a:endParaRPr>
          </a:p>
          <a:p>
            <a:pPr lvl="0" defTabSz="914462"/>
            <a:r>
              <a:rPr lang="en-US" sz="2667" b="1" spc="-107" dirty="0">
                <a:solidFill>
                  <a:srgbClr val="00337F"/>
                </a:solidFill>
                <a:latin typeface="Segoe UI"/>
              </a:rPr>
              <a:t>Instruction Statement </a:t>
            </a:r>
          </a:p>
          <a:p>
            <a:pPr lvl="0" defTabSz="914462"/>
            <a:r>
              <a:rPr lang="en-US" sz="2133" spc="-107" dirty="0">
                <a:solidFill>
                  <a:srgbClr val="505050"/>
                </a:solidFill>
                <a:latin typeface="Segoe UI"/>
              </a:rPr>
              <a:t>For each of the following statements, select Yes if the statement is true.  Otherwise, select No. </a:t>
            </a:r>
          </a:p>
          <a:p>
            <a:endParaRPr lang="en-US" sz="2720" dirty="0"/>
          </a:p>
        </p:txBody>
      </p:sp>
      <p:sp>
        <p:nvSpPr>
          <p:cNvPr id="3" name="Title 2"/>
          <p:cNvSpPr>
            <a:spLocks noGrp="1"/>
          </p:cNvSpPr>
          <p:nvPr>
            <p:ph type="title"/>
          </p:nvPr>
        </p:nvSpPr>
        <p:spPr>
          <a:xfrm>
            <a:off x="224707" y="233151"/>
            <a:ext cx="11373923" cy="753369"/>
          </a:xfrm>
        </p:spPr>
        <p:txBody>
          <a:bodyPr/>
          <a:lstStyle/>
          <a:p>
            <a:r>
              <a:rPr lang="en-US" dirty="0"/>
              <a:t>Statement Analysis (SA) Items</a:t>
            </a:r>
          </a:p>
        </p:txBody>
      </p:sp>
    </p:spTree>
    <p:extLst>
      <p:ext uri="{BB962C8B-B14F-4D97-AF65-F5344CB8AC3E}">
        <p14:creationId xmlns:p14="http://schemas.microsoft.com/office/powerpoint/2010/main" val="98376753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 Analysis Item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67" y="1231160"/>
            <a:ext cx="10735712" cy="4831508"/>
          </a:xfrm>
          <a:prstGeom prst="rect">
            <a:avLst/>
          </a:prstGeom>
        </p:spPr>
      </p:pic>
    </p:spTree>
    <p:extLst>
      <p:ext uri="{BB962C8B-B14F-4D97-AF65-F5344CB8AC3E}">
        <p14:creationId xmlns:p14="http://schemas.microsoft.com/office/powerpoint/2010/main" val="37354587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6" y="974751"/>
            <a:ext cx="11863873" cy="5604868"/>
          </a:xfrm>
        </p:spPr>
        <p:txBody>
          <a:bodyPr/>
          <a:lstStyle/>
          <a:p>
            <a:pPr lvl="0" defTabSz="914462"/>
            <a:endParaRPr lang="en-US" sz="2133" spc="-107" dirty="0">
              <a:latin typeface="Segoe UI"/>
            </a:endParaRPr>
          </a:p>
          <a:p>
            <a:pPr lvl="0" defTabSz="914462"/>
            <a:r>
              <a:rPr lang="en-US" sz="2133" spc="-107" dirty="0">
                <a:solidFill>
                  <a:srgbClr val="505050"/>
                </a:solidFill>
                <a:latin typeface="Segoe UI"/>
              </a:rPr>
              <a:t>Candidates need to determine whether text that is underlined makes a statement accurate.  </a:t>
            </a:r>
          </a:p>
          <a:p>
            <a:pPr lvl="0" defTabSz="914462"/>
            <a:endParaRPr lang="en-US" sz="2133" spc="-107" dirty="0">
              <a:latin typeface="Segoe UI"/>
            </a:endParaRPr>
          </a:p>
          <a:p>
            <a:pPr lvl="0" defTabSz="914462"/>
            <a:r>
              <a:rPr lang="en-US" sz="2133" spc="-107" dirty="0">
                <a:solidFill>
                  <a:srgbClr val="505050"/>
                </a:solidFill>
                <a:latin typeface="Segoe UI"/>
              </a:rPr>
              <a:t>Each item should contain one statement </a:t>
            </a:r>
          </a:p>
          <a:p>
            <a:pPr lvl="0" defTabSz="914462"/>
            <a:r>
              <a:rPr lang="en-US" sz="2133" spc="-107" dirty="0">
                <a:solidFill>
                  <a:srgbClr val="004185"/>
                </a:solidFill>
                <a:latin typeface="Segoe UI"/>
              </a:rPr>
              <a:t>Include “No change is needed.” as an answer choice .</a:t>
            </a:r>
          </a:p>
          <a:p>
            <a:pPr lvl="0" defTabSz="914462"/>
            <a:r>
              <a:rPr lang="en-US" sz="2133" spc="-107" dirty="0">
                <a:solidFill>
                  <a:srgbClr val="004185"/>
                </a:solidFill>
                <a:latin typeface="Segoe UI"/>
              </a:rPr>
              <a:t>This answer should be in the same option position in each item (first or last). </a:t>
            </a:r>
          </a:p>
          <a:p>
            <a:pPr lvl="0" defTabSz="914462"/>
            <a:endParaRPr lang="en-US" sz="2133" spc="-107" dirty="0">
              <a:solidFill>
                <a:srgbClr val="004185"/>
              </a:solidFill>
              <a:latin typeface="Segoe UI"/>
            </a:endParaRPr>
          </a:p>
          <a:p>
            <a:pPr lvl="0" defTabSz="914462"/>
            <a:r>
              <a:rPr lang="en-US" sz="2133" spc="-107" dirty="0">
                <a:solidFill>
                  <a:srgbClr val="505050"/>
                </a:solidFill>
                <a:latin typeface="Segoe UI"/>
              </a:rPr>
              <a:t>The following text should appear in boldface at the start of each Sentence Correction item: </a:t>
            </a:r>
          </a:p>
          <a:p>
            <a:pPr lvl="0" defTabSz="914462"/>
            <a:r>
              <a:rPr lang="en-US" sz="2133" spc="-107" dirty="0">
                <a:solidFill>
                  <a:srgbClr val="00337F"/>
                </a:solidFill>
                <a:latin typeface="Segoe UI"/>
              </a:rPr>
              <a:t>This question requires that you evaluate the underlined text to determine if it is correct. </a:t>
            </a:r>
          </a:p>
          <a:p>
            <a:pPr lvl="0" defTabSz="914462"/>
            <a:endParaRPr lang="en-US" sz="3200" spc="-107" dirty="0">
              <a:latin typeface="Segoe UI"/>
            </a:endParaRPr>
          </a:p>
          <a:p>
            <a:pPr lvl="0" defTabSz="914462"/>
            <a:r>
              <a:rPr lang="en-US" sz="2133" b="1" spc="-107" dirty="0">
                <a:solidFill>
                  <a:srgbClr val="00337F"/>
                </a:solidFill>
                <a:latin typeface="Segoe UI"/>
              </a:rPr>
              <a:t>Instruction Statement</a:t>
            </a:r>
          </a:p>
          <a:p>
            <a:pPr lvl="0" defTabSz="914462"/>
            <a:r>
              <a:rPr lang="en-US" sz="2133" spc="-107" dirty="0">
                <a:solidFill>
                  <a:srgbClr val="505050"/>
                </a:solidFill>
                <a:latin typeface="Segoe UI"/>
              </a:rPr>
              <a:t>Review the underlined text. If it makes the statement correct, select “No change is needed.” If the statement is incorrect, select the answer choice that makes the statement correct. </a:t>
            </a:r>
          </a:p>
          <a:p>
            <a:endParaRPr lang="en-US" dirty="0"/>
          </a:p>
        </p:txBody>
      </p:sp>
      <p:sp>
        <p:nvSpPr>
          <p:cNvPr id="3" name="Title 2"/>
          <p:cNvSpPr>
            <a:spLocks noGrp="1"/>
          </p:cNvSpPr>
          <p:nvPr>
            <p:ph type="title"/>
          </p:nvPr>
        </p:nvSpPr>
        <p:spPr>
          <a:xfrm>
            <a:off x="224707" y="233151"/>
            <a:ext cx="11373923" cy="753369"/>
          </a:xfrm>
        </p:spPr>
        <p:txBody>
          <a:bodyPr/>
          <a:lstStyle/>
          <a:p>
            <a:r>
              <a:rPr lang="en-US" dirty="0"/>
              <a:t>Sentence Correction (SC) Items</a:t>
            </a:r>
          </a:p>
        </p:txBody>
      </p:sp>
    </p:spTree>
    <p:extLst>
      <p:ext uri="{BB962C8B-B14F-4D97-AF65-F5344CB8AC3E}">
        <p14:creationId xmlns:p14="http://schemas.microsoft.com/office/powerpoint/2010/main" val="3954647565"/>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Sentence Correction Items</a:t>
            </a:r>
          </a:p>
        </p:txBody>
      </p:sp>
      <p:pic>
        <p:nvPicPr>
          <p:cNvPr id="4" name="Picture 3"/>
          <p:cNvPicPr>
            <a:picLocks noChangeAspect="1"/>
          </p:cNvPicPr>
          <p:nvPr/>
        </p:nvPicPr>
        <p:blipFill>
          <a:blip r:embed="rId2"/>
          <a:stretch>
            <a:fillRect/>
          </a:stretch>
        </p:blipFill>
        <p:spPr>
          <a:xfrm>
            <a:off x="234033" y="1133372"/>
            <a:ext cx="11968409" cy="4727781"/>
          </a:xfrm>
          <a:prstGeom prst="rect">
            <a:avLst/>
          </a:prstGeom>
        </p:spPr>
      </p:pic>
    </p:spTree>
    <p:extLst>
      <p:ext uri="{BB962C8B-B14F-4D97-AF65-F5344CB8AC3E}">
        <p14:creationId xmlns:p14="http://schemas.microsoft.com/office/powerpoint/2010/main" val="190526702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389063"/>
            <a:ext cx="11863873" cy="2398224"/>
          </a:xfrm>
        </p:spPr>
        <p:txBody>
          <a:bodyPr>
            <a:noAutofit/>
          </a:bodyPr>
          <a:lstStyle/>
          <a:p>
            <a:pPr lvl="0" defTabSz="914462"/>
            <a:r>
              <a:rPr lang="en-US" sz="2667" spc="-107" dirty="0">
                <a:solidFill>
                  <a:srgbClr val="505050"/>
                </a:solidFill>
                <a:latin typeface="Segoe UI"/>
              </a:rPr>
              <a:t>Select one answer from each column to solve a problem with a two-part solution. Possible answers should be presented in a table with a column for each part.</a:t>
            </a:r>
          </a:p>
          <a:p>
            <a:pPr lvl="0" defTabSz="914462"/>
            <a:r>
              <a:rPr lang="en-US" sz="2400" spc="-107" dirty="0">
                <a:solidFill>
                  <a:srgbClr val="00337F"/>
                </a:solidFill>
                <a:latin typeface="Segoe UI"/>
              </a:rPr>
              <a:t>Identify what should and should not work/happen/occur</a:t>
            </a:r>
          </a:p>
          <a:p>
            <a:pPr lvl="0" defTabSz="914462"/>
            <a:r>
              <a:rPr lang="en-US" sz="2400" spc="-107" dirty="0">
                <a:solidFill>
                  <a:srgbClr val="00337F"/>
                </a:solidFill>
                <a:latin typeface="Segoe UI"/>
              </a:rPr>
              <a:t>Propose solutions to address complex business requirements</a:t>
            </a:r>
          </a:p>
          <a:p>
            <a:pPr lvl="0" defTabSz="914462"/>
            <a:r>
              <a:rPr lang="en-US" sz="2400" spc="-107" dirty="0">
                <a:solidFill>
                  <a:srgbClr val="00337F"/>
                </a:solidFill>
                <a:latin typeface="Segoe UI"/>
              </a:rPr>
              <a:t>Ideal for planning and design questions</a:t>
            </a:r>
          </a:p>
          <a:p>
            <a:pPr lvl="0" defTabSz="914462"/>
            <a:endParaRPr lang="en-US" sz="2667" spc="-107" dirty="0">
              <a:latin typeface="Segoe UI"/>
            </a:endParaRPr>
          </a:p>
          <a:p>
            <a:pPr lvl="0" defTabSz="914462"/>
            <a:r>
              <a:rPr lang="en-US" sz="2667" spc="-107" dirty="0">
                <a:solidFill>
                  <a:srgbClr val="505050"/>
                </a:solidFill>
                <a:latin typeface="Segoe UI"/>
              </a:rPr>
              <a:t>The table must have 2 answer columns and at least 3 rows.</a:t>
            </a:r>
          </a:p>
          <a:p>
            <a:pPr lvl="0" defTabSz="914462"/>
            <a:endParaRPr lang="en-US" sz="2667" spc="-107" dirty="0">
              <a:latin typeface="Segoe UI"/>
            </a:endParaRPr>
          </a:p>
          <a:p>
            <a:pPr lvl="0" defTabSz="914462"/>
            <a:r>
              <a:rPr lang="en-US" sz="2667" b="1" spc="-107" dirty="0">
                <a:solidFill>
                  <a:srgbClr val="00337F"/>
                </a:solidFill>
                <a:latin typeface="Segoe UI"/>
              </a:rPr>
              <a:t>Instruction Statement</a:t>
            </a:r>
          </a:p>
          <a:p>
            <a:pPr lvl="0" defTabSz="914462"/>
            <a:r>
              <a:rPr lang="en-US" sz="2400" spc="-107" dirty="0">
                <a:solidFill>
                  <a:srgbClr val="00337F"/>
                </a:solidFill>
                <a:latin typeface="Segoe UI"/>
              </a:rPr>
              <a:t>Example:  In the table below, identify the server role that must be placed in each location to ensure Contoso’s business requirements are supported.  </a:t>
            </a:r>
          </a:p>
          <a:p>
            <a:pPr lvl="0" defTabSz="914462"/>
            <a:r>
              <a:rPr lang="en-US" sz="2400" spc="-107" dirty="0">
                <a:solidFill>
                  <a:srgbClr val="00337F"/>
                </a:solidFill>
                <a:latin typeface="Segoe UI"/>
              </a:rPr>
              <a:t>NOTE: Make only one selection in each column.</a:t>
            </a:r>
            <a:endParaRPr lang="en-US" sz="2667" spc="-107" dirty="0">
              <a:solidFill>
                <a:srgbClr val="004185"/>
              </a:solidFill>
              <a:latin typeface="Segoe UI"/>
            </a:endParaRPr>
          </a:p>
          <a:p>
            <a:endParaRPr lang="en-US" sz="2720" dirty="0">
              <a:solidFill>
                <a:srgbClr val="004185"/>
              </a:solidFill>
            </a:endParaRPr>
          </a:p>
        </p:txBody>
      </p:sp>
      <p:sp>
        <p:nvSpPr>
          <p:cNvPr id="3" name="Title 2"/>
          <p:cNvSpPr>
            <a:spLocks noGrp="1"/>
          </p:cNvSpPr>
          <p:nvPr>
            <p:ph type="title"/>
          </p:nvPr>
        </p:nvSpPr>
        <p:spPr/>
        <p:txBody>
          <a:bodyPr/>
          <a:lstStyle/>
          <a:p>
            <a:r>
              <a:rPr lang="en-US" dirty="0"/>
              <a:t>Two-Part Analysis (PA) Items</a:t>
            </a:r>
          </a:p>
        </p:txBody>
      </p:sp>
    </p:spTree>
    <p:extLst>
      <p:ext uri="{BB962C8B-B14F-4D97-AF65-F5344CB8AC3E}">
        <p14:creationId xmlns:p14="http://schemas.microsoft.com/office/powerpoint/2010/main" val="115663482"/>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707" y="233151"/>
            <a:ext cx="11373923" cy="753369"/>
          </a:xfrm>
        </p:spPr>
        <p:txBody>
          <a:bodyPr/>
          <a:lstStyle/>
          <a:p>
            <a:r>
              <a:rPr lang="en-US" dirty="0"/>
              <a:t>Sample Two-Part Analysis Item</a:t>
            </a:r>
          </a:p>
        </p:txBody>
      </p:sp>
      <p:pic>
        <p:nvPicPr>
          <p:cNvPr id="4" name="Picture 3"/>
          <p:cNvPicPr>
            <a:picLocks noChangeAspect="1"/>
          </p:cNvPicPr>
          <p:nvPr/>
        </p:nvPicPr>
        <p:blipFill>
          <a:blip r:embed="rId2"/>
          <a:stretch>
            <a:fillRect/>
          </a:stretch>
        </p:blipFill>
        <p:spPr>
          <a:xfrm>
            <a:off x="882" y="1074242"/>
            <a:ext cx="12434711" cy="5920284"/>
          </a:xfrm>
          <a:prstGeom prst="rect">
            <a:avLst/>
          </a:prstGeom>
        </p:spPr>
      </p:pic>
    </p:spTree>
    <p:extLst>
      <p:ext uri="{BB962C8B-B14F-4D97-AF65-F5344CB8AC3E}">
        <p14:creationId xmlns:p14="http://schemas.microsoft.com/office/powerpoint/2010/main" val="2901694330"/>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479733"/>
            <a:ext cx="11863873" cy="6090193"/>
          </a:xfrm>
        </p:spPr>
        <p:txBody>
          <a:bodyPr/>
          <a:lstStyle/>
          <a:p>
            <a:pPr lvl="0" defTabSz="914462"/>
            <a:r>
              <a:rPr lang="en-US" sz="3200" spc="-107" dirty="0">
                <a:solidFill>
                  <a:srgbClr val="505050"/>
                </a:solidFill>
                <a:latin typeface="Segoe UI"/>
              </a:rPr>
              <a:t>Interpret the graphical image and select the option from a drop-down list to make the answer statements accurate</a:t>
            </a:r>
          </a:p>
          <a:p>
            <a:pPr lvl="0" defTabSz="914462"/>
            <a:r>
              <a:rPr lang="en-US" sz="2667" spc="-107" dirty="0">
                <a:solidFill>
                  <a:srgbClr val="004185"/>
                </a:solidFill>
                <a:latin typeface="Segoe UI"/>
              </a:rPr>
              <a:t>Ideal to test candidate ability to analyze environmental data</a:t>
            </a:r>
          </a:p>
          <a:p>
            <a:pPr lvl="0" defTabSz="914462"/>
            <a:r>
              <a:rPr lang="en-US" sz="2667" spc="-107" dirty="0">
                <a:solidFill>
                  <a:srgbClr val="004185"/>
                </a:solidFill>
                <a:latin typeface="Segoe UI"/>
              </a:rPr>
              <a:t>Identify present behavior and predict future</a:t>
            </a:r>
          </a:p>
          <a:p>
            <a:pPr lvl="0" defTabSz="914462"/>
            <a:endParaRPr lang="en-US" sz="3200" spc="-107" dirty="0">
              <a:latin typeface="Segoe UI"/>
            </a:endParaRPr>
          </a:p>
          <a:p>
            <a:pPr lvl="0" defTabSz="914462"/>
            <a:r>
              <a:rPr lang="en-US" sz="3200" spc="-107" dirty="0">
                <a:solidFill>
                  <a:srgbClr val="505050"/>
                </a:solidFill>
                <a:latin typeface="Segoe UI"/>
              </a:rPr>
              <a:t>Each item must contain two drop-down lists </a:t>
            </a:r>
          </a:p>
          <a:p>
            <a:pPr lvl="0" defTabSz="914462"/>
            <a:r>
              <a:rPr lang="en-US" sz="2667" spc="-107" dirty="0">
                <a:solidFill>
                  <a:srgbClr val="004185"/>
                </a:solidFill>
                <a:latin typeface="Segoe UI"/>
              </a:rPr>
              <a:t>Each drop-down list should contain 3-5 answer choices </a:t>
            </a:r>
          </a:p>
          <a:p>
            <a:pPr lvl="0" defTabSz="914462"/>
            <a:endParaRPr lang="en-US" sz="3200" spc="-107" dirty="0">
              <a:latin typeface="Segoe UI"/>
            </a:endParaRPr>
          </a:p>
          <a:p>
            <a:pPr lvl="0" defTabSz="914462"/>
            <a:r>
              <a:rPr lang="en-US" sz="3200" b="1" spc="-107" dirty="0">
                <a:solidFill>
                  <a:srgbClr val="00337F"/>
                </a:solidFill>
                <a:latin typeface="Segoe UI"/>
              </a:rPr>
              <a:t>Instruction Statement (modify as appropriate)</a:t>
            </a:r>
          </a:p>
          <a:p>
            <a:pPr lvl="0" defTabSz="914462"/>
            <a:r>
              <a:rPr lang="en-US" sz="2667" spc="-107" dirty="0">
                <a:solidFill>
                  <a:srgbClr val="004185"/>
                </a:solidFill>
                <a:latin typeface="Segoe UI"/>
              </a:rPr>
              <a:t>Use the drop-down menus to select the answer choice that completes each statement based on the information presented in the graphic. </a:t>
            </a:r>
          </a:p>
          <a:p>
            <a:endParaRPr lang="en-US" dirty="0"/>
          </a:p>
        </p:txBody>
      </p:sp>
      <p:sp>
        <p:nvSpPr>
          <p:cNvPr id="3" name="Title 2"/>
          <p:cNvSpPr>
            <a:spLocks noGrp="1"/>
          </p:cNvSpPr>
          <p:nvPr>
            <p:ph type="title"/>
          </p:nvPr>
        </p:nvSpPr>
        <p:spPr>
          <a:xfrm>
            <a:off x="224707" y="233151"/>
            <a:ext cx="11373923" cy="753369"/>
          </a:xfrm>
        </p:spPr>
        <p:txBody>
          <a:bodyPr/>
          <a:lstStyle/>
          <a:p>
            <a:r>
              <a:rPr lang="en-US" dirty="0"/>
              <a:t>Graphics Interpretation (GI) Items</a:t>
            </a:r>
          </a:p>
        </p:txBody>
      </p:sp>
    </p:spTree>
    <p:extLst>
      <p:ext uri="{BB962C8B-B14F-4D97-AF65-F5344CB8AC3E}">
        <p14:creationId xmlns:p14="http://schemas.microsoft.com/office/powerpoint/2010/main" val="109570497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707" y="233151"/>
            <a:ext cx="11373923" cy="753369"/>
          </a:xfrm>
        </p:spPr>
        <p:txBody>
          <a:bodyPr/>
          <a:lstStyle/>
          <a:p>
            <a:r>
              <a:rPr lang="en-US" dirty="0"/>
              <a:t>Sample Graphics Interpretation Item</a:t>
            </a:r>
          </a:p>
        </p:txBody>
      </p:sp>
      <p:pic>
        <p:nvPicPr>
          <p:cNvPr id="4" name="Picture 3"/>
          <p:cNvPicPr>
            <a:picLocks noChangeAspect="1"/>
          </p:cNvPicPr>
          <p:nvPr/>
        </p:nvPicPr>
        <p:blipFill>
          <a:blip r:embed="rId2"/>
          <a:stretch>
            <a:fillRect/>
          </a:stretch>
        </p:blipFill>
        <p:spPr>
          <a:xfrm>
            <a:off x="882" y="1074814"/>
            <a:ext cx="12434711" cy="5919711"/>
          </a:xfrm>
          <a:prstGeom prst="rect">
            <a:avLst/>
          </a:prstGeom>
        </p:spPr>
      </p:pic>
    </p:spTree>
    <p:extLst>
      <p:ext uri="{BB962C8B-B14F-4D97-AF65-F5344CB8AC3E}">
        <p14:creationId xmlns:p14="http://schemas.microsoft.com/office/powerpoint/2010/main" val="1846652087"/>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479732"/>
            <a:ext cx="11863873" cy="5145704"/>
          </a:xfrm>
        </p:spPr>
        <p:txBody>
          <a:bodyPr/>
          <a:lstStyle/>
          <a:p>
            <a:pPr lvl="0" defTabSz="914462"/>
            <a:r>
              <a:rPr lang="en-US" sz="2400" spc="-107" dirty="0">
                <a:solidFill>
                  <a:srgbClr val="505050"/>
                </a:solidFill>
                <a:latin typeface="Segoe UI"/>
              </a:rPr>
              <a:t>Analyze the data to determine whether certain conditions are met. </a:t>
            </a:r>
          </a:p>
          <a:p>
            <a:pPr lvl="0" defTabSz="914462"/>
            <a:r>
              <a:rPr lang="en-US" sz="2133" spc="-107" dirty="0">
                <a:solidFill>
                  <a:srgbClr val="004185"/>
                </a:solidFill>
                <a:latin typeface="Segoe UI"/>
              </a:rPr>
              <a:t>On developer exams, ideal to test candidate understanding of code functionality</a:t>
            </a:r>
          </a:p>
          <a:p>
            <a:pPr lvl="0" defTabSz="914462"/>
            <a:r>
              <a:rPr lang="en-US" sz="2133" spc="-107" dirty="0">
                <a:solidFill>
                  <a:srgbClr val="004185"/>
                </a:solidFill>
                <a:latin typeface="Segoe UI"/>
              </a:rPr>
              <a:t>Use this type to test candidate ability to predict end result(s) </a:t>
            </a:r>
          </a:p>
          <a:p>
            <a:pPr lvl="0" defTabSz="914462"/>
            <a:endParaRPr lang="en-US" sz="2400" spc="-107" dirty="0">
              <a:latin typeface="Segoe UI"/>
            </a:endParaRPr>
          </a:p>
          <a:p>
            <a:pPr lvl="0" defTabSz="914462"/>
            <a:r>
              <a:rPr lang="en-US" sz="2400" spc="-107" dirty="0">
                <a:solidFill>
                  <a:srgbClr val="505050"/>
                </a:solidFill>
                <a:latin typeface="Segoe UI"/>
              </a:rPr>
              <a:t>Each question will have statements with opposing answers; select one answer for each statement.</a:t>
            </a:r>
          </a:p>
          <a:p>
            <a:pPr lvl="0" defTabSz="914462"/>
            <a:r>
              <a:rPr lang="en-US" sz="2133" spc="-107" dirty="0">
                <a:solidFill>
                  <a:srgbClr val="004185"/>
                </a:solidFill>
                <a:latin typeface="Segoe UI"/>
              </a:rPr>
              <a:t>Candidate should be asked to evaluate a minimum of 3 statements and a maximum of 4 statements </a:t>
            </a:r>
          </a:p>
          <a:p>
            <a:pPr lvl="0" defTabSz="914462"/>
            <a:endParaRPr lang="en-US" sz="2400" spc="-107" dirty="0">
              <a:latin typeface="Segoe UI"/>
            </a:endParaRPr>
          </a:p>
          <a:p>
            <a:pPr lvl="0" defTabSz="914462"/>
            <a:r>
              <a:rPr lang="en-US" sz="2400" spc="-107" dirty="0">
                <a:solidFill>
                  <a:srgbClr val="505050"/>
                </a:solidFill>
                <a:latin typeface="Segoe UI"/>
              </a:rPr>
              <a:t>Yes/No statements are appropriate.  </a:t>
            </a:r>
          </a:p>
          <a:p>
            <a:pPr lvl="0" defTabSz="914462"/>
            <a:endParaRPr lang="en-US" sz="2400" spc="-107" dirty="0">
              <a:latin typeface="Segoe UI"/>
            </a:endParaRPr>
          </a:p>
          <a:p>
            <a:pPr lvl="0" defTabSz="914462"/>
            <a:r>
              <a:rPr lang="en-US" sz="2400" b="1" spc="-107" dirty="0">
                <a:solidFill>
                  <a:srgbClr val="00337F"/>
                </a:solidFill>
                <a:latin typeface="Segoe UI"/>
              </a:rPr>
              <a:t>Instruction Statement</a:t>
            </a:r>
          </a:p>
          <a:p>
            <a:pPr lvl="0" defTabSz="914462"/>
            <a:r>
              <a:rPr lang="en-US" sz="2133" spc="-107" dirty="0">
                <a:solidFill>
                  <a:srgbClr val="004185"/>
                </a:solidFill>
                <a:latin typeface="Segoe UI"/>
              </a:rPr>
              <a:t>Example: For each of the following statements, select Yes if the statement is true.  Otherwise, select No.</a:t>
            </a:r>
          </a:p>
          <a:p>
            <a:endParaRPr lang="en-US" sz="2448" dirty="0"/>
          </a:p>
        </p:txBody>
      </p:sp>
      <p:sp>
        <p:nvSpPr>
          <p:cNvPr id="3" name="Title 2"/>
          <p:cNvSpPr>
            <a:spLocks noGrp="1"/>
          </p:cNvSpPr>
          <p:nvPr>
            <p:ph type="title"/>
          </p:nvPr>
        </p:nvSpPr>
        <p:spPr/>
        <p:txBody>
          <a:bodyPr/>
          <a:lstStyle/>
          <a:p>
            <a:r>
              <a:rPr lang="en-US" dirty="0"/>
              <a:t>Code (Table) (CA) Analysis Items</a:t>
            </a:r>
          </a:p>
        </p:txBody>
      </p:sp>
    </p:spTree>
    <p:extLst>
      <p:ext uri="{BB962C8B-B14F-4D97-AF65-F5344CB8AC3E}">
        <p14:creationId xmlns:p14="http://schemas.microsoft.com/office/powerpoint/2010/main" val="1115398376"/>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707" y="233151"/>
            <a:ext cx="11373923" cy="753369"/>
          </a:xfrm>
        </p:spPr>
        <p:txBody>
          <a:bodyPr/>
          <a:lstStyle/>
          <a:p>
            <a:r>
              <a:rPr lang="en-US" dirty="0"/>
              <a:t>Sample Code Analysis Item</a:t>
            </a:r>
          </a:p>
        </p:txBody>
      </p:sp>
      <p:pic>
        <p:nvPicPr>
          <p:cNvPr id="4" name="Picture 3"/>
          <p:cNvPicPr>
            <a:picLocks noChangeAspect="1"/>
          </p:cNvPicPr>
          <p:nvPr/>
        </p:nvPicPr>
        <p:blipFill>
          <a:blip r:embed="rId2"/>
          <a:stretch>
            <a:fillRect/>
          </a:stretch>
        </p:blipFill>
        <p:spPr>
          <a:xfrm>
            <a:off x="1772" y="1285224"/>
            <a:ext cx="12433822" cy="5709302"/>
          </a:xfrm>
          <a:prstGeom prst="rect">
            <a:avLst/>
          </a:prstGeom>
        </p:spPr>
      </p:pic>
    </p:spTree>
    <p:extLst>
      <p:ext uri="{BB962C8B-B14F-4D97-AF65-F5344CB8AC3E}">
        <p14:creationId xmlns:p14="http://schemas.microsoft.com/office/powerpoint/2010/main" val="122827072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8" y="2125662"/>
            <a:ext cx="11887200" cy="1015663"/>
          </a:xfrm>
        </p:spPr>
        <p:txBody>
          <a:bodyPr/>
          <a:lstStyle/>
          <a:p>
            <a:r>
              <a:rPr lang="en-US" sz="6000" dirty="0"/>
              <a:t>Resources</a:t>
            </a:r>
          </a:p>
        </p:txBody>
      </p:sp>
    </p:spTree>
    <p:extLst>
      <p:ext uri="{BB962C8B-B14F-4D97-AF65-F5344CB8AC3E}">
        <p14:creationId xmlns:p14="http://schemas.microsoft.com/office/powerpoint/2010/main" val="28464040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479730"/>
            <a:ext cx="11863873" cy="5824351"/>
          </a:xfrm>
        </p:spPr>
        <p:txBody>
          <a:bodyPr/>
          <a:lstStyle/>
          <a:p>
            <a:pPr lvl="0" defTabSz="914462"/>
            <a:r>
              <a:rPr lang="en-US" sz="2667" spc="-107" dirty="0">
                <a:solidFill>
                  <a:srgbClr val="505050"/>
                </a:solidFill>
                <a:latin typeface="Segoe UI"/>
              </a:rPr>
              <a:t>Click different data points and discern which data you need to answer the question.</a:t>
            </a:r>
          </a:p>
          <a:p>
            <a:pPr lvl="0" defTabSz="914462"/>
            <a:r>
              <a:rPr lang="en-US" sz="2400" spc="-107" dirty="0">
                <a:solidFill>
                  <a:srgbClr val="004185"/>
                </a:solidFill>
                <a:latin typeface="Segoe UI"/>
              </a:rPr>
              <a:t>Ideal for troubleshooting questions</a:t>
            </a:r>
          </a:p>
          <a:p>
            <a:pPr lvl="0" defTabSz="914462"/>
            <a:r>
              <a:rPr lang="en-US" sz="2400" spc="-107" dirty="0">
                <a:solidFill>
                  <a:srgbClr val="004185"/>
                </a:solidFill>
                <a:latin typeface="Segoe UI"/>
              </a:rPr>
              <a:t>Try for planning, design, architecture questions</a:t>
            </a:r>
          </a:p>
          <a:p>
            <a:pPr lvl="0" defTabSz="914462"/>
            <a:endParaRPr lang="en-US" sz="1867" spc="-107" dirty="0">
              <a:solidFill>
                <a:srgbClr val="004185"/>
              </a:solidFill>
              <a:latin typeface="Segoe UI"/>
            </a:endParaRPr>
          </a:p>
          <a:p>
            <a:pPr lvl="0" defTabSz="914462"/>
            <a:r>
              <a:rPr lang="en-US" sz="2667" spc="-107" dirty="0">
                <a:solidFill>
                  <a:srgbClr val="505050"/>
                </a:solidFill>
                <a:latin typeface="Segoe UI"/>
              </a:rPr>
              <a:t>Each item should require candidate to reference three data points to correctly answer the question </a:t>
            </a:r>
          </a:p>
          <a:p>
            <a:pPr lvl="0" defTabSz="914462"/>
            <a:r>
              <a:rPr lang="en-US" sz="2400" spc="-107" dirty="0">
                <a:solidFill>
                  <a:srgbClr val="004185"/>
                </a:solidFill>
                <a:latin typeface="Segoe UI"/>
              </a:rPr>
              <a:t>Email/Reports</a:t>
            </a:r>
          </a:p>
          <a:p>
            <a:pPr lvl="0" defTabSz="914462"/>
            <a:r>
              <a:rPr lang="en-US" sz="2400" spc="-107" dirty="0">
                <a:solidFill>
                  <a:srgbClr val="004185"/>
                </a:solidFill>
                <a:latin typeface="Segoe UI"/>
              </a:rPr>
              <a:t>Screenshots</a:t>
            </a:r>
          </a:p>
          <a:p>
            <a:pPr lvl="0" defTabSz="914462"/>
            <a:r>
              <a:rPr lang="en-US" sz="2400" spc="-107" dirty="0">
                <a:solidFill>
                  <a:srgbClr val="004185"/>
                </a:solidFill>
                <a:latin typeface="Segoe UI"/>
              </a:rPr>
              <a:t>Exhibits/Graphics/Images</a:t>
            </a:r>
          </a:p>
          <a:p>
            <a:pPr lvl="0" defTabSz="914462"/>
            <a:endParaRPr lang="en-US" sz="2667" spc="-107" dirty="0">
              <a:latin typeface="Segoe UI"/>
            </a:endParaRPr>
          </a:p>
          <a:p>
            <a:pPr lvl="0" defTabSz="914462"/>
            <a:r>
              <a:rPr lang="en-US" sz="2667" b="1" spc="-107" dirty="0">
                <a:solidFill>
                  <a:srgbClr val="00337F"/>
                </a:solidFill>
                <a:latin typeface="Segoe UI"/>
              </a:rPr>
              <a:t>Instruction Statement</a:t>
            </a:r>
          </a:p>
          <a:p>
            <a:pPr lvl="0" defTabSz="914462"/>
            <a:r>
              <a:rPr lang="en-US" sz="2400" spc="-107" dirty="0">
                <a:solidFill>
                  <a:srgbClr val="004185"/>
                </a:solidFill>
                <a:latin typeface="Segoe UI"/>
              </a:rPr>
              <a:t>Example: Select Yes if the statement can be shown to be true based on the available information.  Otherwise, select No.</a:t>
            </a:r>
          </a:p>
          <a:p>
            <a:endParaRPr lang="en-US" sz="2720" dirty="0">
              <a:solidFill>
                <a:schemeClr val="bg2"/>
              </a:solidFill>
            </a:endParaRPr>
          </a:p>
        </p:txBody>
      </p:sp>
      <p:sp>
        <p:nvSpPr>
          <p:cNvPr id="3" name="Title 2"/>
          <p:cNvSpPr>
            <a:spLocks noGrp="1"/>
          </p:cNvSpPr>
          <p:nvPr>
            <p:ph type="title"/>
          </p:nvPr>
        </p:nvSpPr>
        <p:spPr>
          <a:xfrm>
            <a:off x="224707" y="233153"/>
            <a:ext cx="11373923" cy="678031"/>
          </a:xfrm>
        </p:spPr>
        <p:txBody>
          <a:bodyPr/>
          <a:lstStyle/>
          <a:p>
            <a:r>
              <a:rPr lang="en-US" sz="4896" dirty="0"/>
              <a:t>Multi-Source Reasoning/Analysis (MS) Items</a:t>
            </a:r>
          </a:p>
        </p:txBody>
      </p:sp>
    </p:spTree>
    <p:extLst>
      <p:ext uri="{BB962C8B-B14F-4D97-AF65-F5344CB8AC3E}">
        <p14:creationId xmlns:p14="http://schemas.microsoft.com/office/powerpoint/2010/main" val="3862654475"/>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707" y="233151"/>
            <a:ext cx="11373923" cy="753369"/>
          </a:xfrm>
        </p:spPr>
        <p:txBody>
          <a:bodyPr/>
          <a:lstStyle/>
          <a:p>
            <a:r>
              <a:rPr lang="en-US" dirty="0"/>
              <a:t>Sample Multi-Source Reasoning Item</a:t>
            </a:r>
          </a:p>
        </p:txBody>
      </p:sp>
      <p:pic>
        <p:nvPicPr>
          <p:cNvPr id="6" name="Picture 5"/>
          <p:cNvPicPr>
            <a:picLocks noChangeAspect="1"/>
          </p:cNvPicPr>
          <p:nvPr/>
        </p:nvPicPr>
        <p:blipFill>
          <a:blip r:embed="rId2"/>
          <a:stretch>
            <a:fillRect/>
          </a:stretch>
        </p:blipFill>
        <p:spPr>
          <a:xfrm>
            <a:off x="135311" y="986520"/>
            <a:ext cx="12300282" cy="6246492"/>
          </a:xfrm>
          <a:prstGeom prst="rect">
            <a:avLst/>
          </a:prstGeom>
        </p:spPr>
      </p:pic>
    </p:spTree>
    <p:extLst>
      <p:ext uri="{BB962C8B-B14F-4D97-AF65-F5344CB8AC3E}">
        <p14:creationId xmlns:p14="http://schemas.microsoft.com/office/powerpoint/2010/main" val="4108905253"/>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4705" y="1479730"/>
            <a:ext cx="11863873" cy="4400435"/>
          </a:xfrm>
        </p:spPr>
        <p:txBody>
          <a:bodyPr/>
          <a:lstStyle/>
          <a:p>
            <a:pPr lvl="0" defTabSz="914462"/>
            <a:r>
              <a:rPr lang="en-US" sz="2667" spc="-107" dirty="0">
                <a:solidFill>
                  <a:srgbClr val="505050"/>
                </a:solidFill>
                <a:latin typeface="Segoe UI"/>
              </a:rPr>
              <a:t>Business case will be presented and several questions will refer to this case.</a:t>
            </a:r>
          </a:p>
          <a:p>
            <a:pPr lvl="0" defTabSz="914462"/>
            <a:r>
              <a:rPr lang="en-US" sz="2400" spc="-107" dirty="0">
                <a:solidFill>
                  <a:srgbClr val="004185"/>
                </a:solidFill>
                <a:latin typeface="Segoe UI"/>
              </a:rPr>
              <a:t>Multiple question types will be presented</a:t>
            </a:r>
          </a:p>
          <a:p>
            <a:pPr lvl="0" defTabSz="914462"/>
            <a:endParaRPr lang="en-US" sz="1867" spc="-107" dirty="0">
              <a:solidFill>
                <a:srgbClr val="004185"/>
              </a:solidFill>
              <a:latin typeface="Segoe UI"/>
            </a:endParaRPr>
          </a:p>
          <a:p>
            <a:pPr lvl="0" defTabSz="914462"/>
            <a:r>
              <a:rPr lang="en-US" sz="2667" spc="-107" dirty="0">
                <a:solidFill>
                  <a:srgbClr val="505050"/>
                </a:solidFill>
                <a:latin typeface="Segoe UI"/>
              </a:rPr>
              <a:t>Each question must refer back to the case study materials</a:t>
            </a:r>
          </a:p>
          <a:p>
            <a:pPr lvl="0" defTabSz="914462"/>
            <a:r>
              <a:rPr lang="en-US" sz="2400" spc="-107" dirty="0">
                <a:solidFill>
                  <a:srgbClr val="004185"/>
                </a:solidFill>
                <a:latin typeface="Segoe UI"/>
              </a:rPr>
              <a:t>Always at least one to two case study tie-backs</a:t>
            </a:r>
          </a:p>
          <a:p>
            <a:pPr lvl="0" defTabSz="914462"/>
            <a:endParaRPr lang="en-US" sz="2667" spc="-107" dirty="0">
              <a:latin typeface="Segoe UI"/>
            </a:endParaRPr>
          </a:p>
          <a:p>
            <a:pPr lvl="0" defTabSz="914462"/>
            <a:r>
              <a:rPr lang="en-US" sz="2667" b="1" spc="-107" dirty="0">
                <a:solidFill>
                  <a:srgbClr val="00337F"/>
                </a:solidFill>
                <a:latin typeface="Segoe UI"/>
              </a:rPr>
              <a:t>Strategy</a:t>
            </a:r>
          </a:p>
          <a:p>
            <a:pPr lvl="0" defTabSz="914462"/>
            <a:r>
              <a:rPr lang="en-US" sz="2667" spc="-107" dirty="0">
                <a:solidFill>
                  <a:srgbClr val="00337F"/>
                </a:solidFill>
                <a:latin typeface="Segoe UI"/>
              </a:rPr>
              <a:t>Possibly </a:t>
            </a:r>
            <a:r>
              <a:rPr lang="en-US" sz="2667" b="1" spc="-107" dirty="0">
                <a:solidFill>
                  <a:srgbClr val="00337F"/>
                </a:solidFill>
                <a:latin typeface="Segoe UI"/>
              </a:rPr>
              <a:t>skip reading</a:t>
            </a:r>
            <a:r>
              <a:rPr lang="en-US" sz="2667" spc="-107" dirty="0">
                <a:solidFill>
                  <a:srgbClr val="00337F"/>
                </a:solidFill>
                <a:latin typeface="Segoe UI"/>
              </a:rPr>
              <a:t> the </a:t>
            </a:r>
            <a:r>
              <a:rPr lang="en-US" sz="2667" b="1" spc="-107" dirty="0">
                <a:solidFill>
                  <a:srgbClr val="00337F"/>
                </a:solidFill>
                <a:latin typeface="Segoe UI"/>
              </a:rPr>
              <a:t>ENTIRE</a:t>
            </a:r>
            <a:r>
              <a:rPr lang="en-US" sz="2667" spc="-107" dirty="0">
                <a:solidFill>
                  <a:srgbClr val="00337F"/>
                </a:solidFill>
                <a:latin typeface="Segoe UI"/>
              </a:rPr>
              <a:t> case study and start with the questions</a:t>
            </a:r>
          </a:p>
          <a:p>
            <a:pPr lvl="0" defTabSz="914462"/>
            <a:r>
              <a:rPr lang="en-US" sz="2667" spc="-107" dirty="0">
                <a:solidFill>
                  <a:srgbClr val="00337F"/>
                </a:solidFill>
                <a:latin typeface="Segoe UI"/>
              </a:rPr>
              <a:t>Know that the question WILL refer to the case study material</a:t>
            </a:r>
          </a:p>
          <a:p>
            <a:endParaRPr lang="en-US" sz="2720" dirty="0"/>
          </a:p>
        </p:txBody>
      </p:sp>
      <p:sp>
        <p:nvSpPr>
          <p:cNvPr id="3" name="Title 2"/>
          <p:cNvSpPr>
            <a:spLocks noGrp="1"/>
          </p:cNvSpPr>
          <p:nvPr>
            <p:ph type="title"/>
          </p:nvPr>
        </p:nvSpPr>
        <p:spPr>
          <a:xfrm>
            <a:off x="224707" y="233153"/>
            <a:ext cx="11373923" cy="678031"/>
          </a:xfrm>
        </p:spPr>
        <p:txBody>
          <a:bodyPr/>
          <a:lstStyle/>
          <a:p>
            <a:r>
              <a:rPr lang="en-US" sz="4896" dirty="0"/>
              <a:t>Case Study Items</a:t>
            </a:r>
          </a:p>
        </p:txBody>
      </p:sp>
    </p:spTree>
    <p:extLst>
      <p:ext uri="{BB962C8B-B14F-4D97-AF65-F5344CB8AC3E}">
        <p14:creationId xmlns:p14="http://schemas.microsoft.com/office/powerpoint/2010/main" val="484587158"/>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Study Guide Review</a:t>
            </a:r>
          </a:p>
        </p:txBody>
      </p:sp>
    </p:spTree>
    <p:extLst>
      <p:ext uri="{BB962C8B-B14F-4D97-AF65-F5344CB8AC3E}">
        <p14:creationId xmlns:p14="http://schemas.microsoft.com/office/powerpoint/2010/main" val="38063092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447098"/>
          </a:xfrm>
        </p:spPr>
        <p:txBody>
          <a:bodyPr/>
          <a:lstStyle/>
          <a:p>
            <a:r>
              <a:rPr lang="en-US" dirty="0"/>
              <a:t>Easy to layout tips and such</a:t>
            </a:r>
          </a:p>
          <a:p>
            <a:r>
              <a:rPr lang="en-US" dirty="0"/>
              <a:t>Turns into a UWP Tech Talk</a:t>
            </a:r>
          </a:p>
          <a:p>
            <a:r>
              <a:rPr lang="en-US" dirty="0"/>
              <a:t>We don’t want that</a:t>
            </a:r>
          </a:p>
          <a:p>
            <a:r>
              <a:rPr lang="en-US" dirty="0"/>
              <a:t>Let’s talk about what to study in each section</a:t>
            </a:r>
          </a:p>
          <a:p>
            <a:r>
              <a:rPr lang="en-US" dirty="0"/>
              <a:t>And let’s build up some resources for the exam wiki</a:t>
            </a:r>
          </a:p>
        </p:txBody>
      </p:sp>
      <p:sp>
        <p:nvSpPr>
          <p:cNvPr id="3" name="Title 2"/>
          <p:cNvSpPr>
            <a:spLocks noGrp="1"/>
          </p:cNvSpPr>
          <p:nvPr>
            <p:ph type="title"/>
          </p:nvPr>
        </p:nvSpPr>
        <p:spPr/>
        <p:txBody>
          <a:bodyPr/>
          <a:lstStyle/>
          <a:p>
            <a:r>
              <a:rPr lang="en-US" dirty="0"/>
              <a:t>Review from Here</a:t>
            </a:r>
          </a:p>
        </p:txBody>
      </p:sp>
    </p:spTree>
    <p:extLst>
      <p:ext uri="{BB962C8B-B14F-4D97-AF65-F5344CB8AC3E}">
        <p14:creationId xmlns:p14="http://schemas.microsoft.com/office/powerpoint/2010/main" val="36089876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lstStyle/>
          <a:p>
            <a:r>
              <a:rPr lang="en-US" dirty="0"/>
              <a:t>Two definitive sources</a:t>
            </a:r>
          </a:p>
          <a:p>
            <a:r>
              <a:rPr lang="en-US" dirty="0"/>
              <a:t>BEST – MSDN docs from microsoft.com</a:t>
            </a:r>
          </a:p>
          <a:p>
            <a:r>
              <a:rPr lang="en-US" dirty="0"/>
              <a:t>GOOD – </a:t>
            </a:r>
            <a:r>
              <a:rPr lang="en-US" dirty="0" err="1"/>
              <a:t>stackoverflow</a:t>
            </a:r>
            <a:r>
              <a:rPr lang="en-US" dirty="0"/>
              <a:t> posts</a:t>
            </a:r>
          </a:p>
        </p:txBody>
      </p:sp>
      <p:sp>
        <p:nvSpPr>
          <p:cNvPr id="3" name="Title 2"/>
          <p:cNvSpPr>
            <a:spLocks noGrp="1"/>
          </p:cNvSpPr>
          <p:nvPr>
            <p:ph type="title"/>
          </p:nvPr>
        </p:nvSpPr>
        <p:spPr/>
        <p:txBody>
          <a:bodyPr/>
          <a:lstStyle/>
          <a:p>
            <a:r>
              <a:rPr lang="en-US" dirty="0"/>
              <a:t>What are reference resources</a:t>
            </a:r>
          </a:p>
        </p:txBody>
      </p:sp>
    </p:spTree>
    <p:extLst>
      <p:ext uri="{BB962C8B-B14F-4D97-AF65-F5344CB8AC3E}">
        <p14:creationId xmlns:p14="http://schemas.microsoft.com/office/powerpoint/2010/main" val="2578336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8" y="2125662"/>
            <a:ext cx="11887200" cy="1846659"/>
          </a:xfrm>
        </p:spPr>
        <p:txBody>
          <a:bodyPr/>
          <a:lstStyle/>
          <a:p>
            <a:r>
              <a:rPr lang="en-US" sz="6000" dirty="0"/>
              <a:t>Develop a XAML page layout for an adaptive UI</a:t>
            </a:r>
          </a:p>
        </p:txBody>
      </p:sp>
    </p:spTree>
    <p:extLst>
      <p:ext uri="{BB962C8B-B14F-4D97-AF65-F5344CB8AC3E}">
        <p14:creationId xmlns:p14="http://schemas.microsoft.com/office/powerpoint/2010/main" val="7960613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4555093"/>
          </a:xfrm>
        </p:spPr>
        <p:txBody>
          <a:bodyPr/>
          <a:lstStyle/>
          <a:p>
            <a:r>
              <a:rPr lang="en-US" dirty="0"/>
              <a:t>Configure a </a:t>
            </a:r>
            <a:r>
              <a:rPr lang="en-US" dirty="0" err="1"/>
              <a:t>RelativePanel</a:t>
            </a:r>
            <a:r>
              <a:rPr lang="en-US" dirty="0"/>
              <a:t> layout</a:t>
            </a:r>
          </a:p>
          <a:p>
            <a:r>
              <a:rPr lang="en-US" dirty="0"/>
              <a:t>select the appropriate XAML layout panel based on the UI requirement</a:t>
            </a:r>
          </a:p>
          <a:p>
            <a:r>
              <a:rPr lang="en-US" dirty="0"/>
              <a:t>configure a grid with appropriate column and row properties</a:t>
            </a:r>
          </a:p>
          <a:p>
            <a:r>
              <a:rPr lang="en-US" dirty="0"/>
              <a:t>configure alignment, margins, and padding</a:t>
            </a:r>
          </a:p>
          <a:p>
            <a:pPr marL="0" indent="0">
              <a:buNone/>
            </a:pPr>
            <a:r>
              <a:rPr lang="en-US" sz="3200" b="1" dirty="0"/>
              <a:t>{{{ page layout resources on next page }}}</a:t>
            </a:r>
          </a:p>
        </p:txBody>
      </p:sp>
      <p:sp>
        <p:nvSpPr>
          <p:cNvPr id="3" name="Title 2"/>
          <p:cNvSpPr>
            <a:spLocks noGrp="1"/>
          </p:cNvSpPr>
          <p:nvPr>
            <p:ph type="title"/>
          </p:nvPr>
        </p:nvSpPr>
        <p:spPr/>
        <p:txBody>
          <a:bodyPr/>
          <a:lstStyle/>
          <a:p>
            <a:r>
              <a:rPr lang="en-US" dirty="0"/>
              <a:t>Construct a page layout</a:t>
            </a:r>
            <a:br>
              <a:rPr lang="en-US" dirty="0"/>
            </a:br>
            <a:endParaRPr lang="en-US" dirty="0"/>
          </a:p>
        </p:txBody>
      </p:sp>
    </p:spTree>
    <p:extLst>
      <p:ext uri="{BB962C8B-B14F-4D97-AF65-F5344CB8AC3E}">
        <p14:creationId xmlns:p14="http://schemas.microsoft.com/office/powerpoint/2010/main" val="1925959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23133"/>
          </a:xfrm>
        </p:spPr>
        <p:txBody>
          <a:bodyPr/>
          <a:lstStyle/>
          <a:p>
            <a:r>
              <a:rPr lang="en-US" sz="3200" dirty="0" err="1"/>
              <a:t>RelativePanel</a:t>
            </a:r>
            <a:r>
              <a:rPr lang="en-US" sz="3200" dirty="0"/>
              <a:t> class </a:t>
            </a:r>
            <a:r>
              <a:rPr lang="en-US" sz="3200" dirty="0">
                <a:hlinkClick r:id="rId2"/>
              </a:rPr>
              <a:t>https://msdn.microsoft.com/en-us/library/windows/apps/windows.ui.xaml.controls.relativepanel.aspx</a:t>
            </a:r>
            <a:r>
              <a:rPr lang="en-US" sz="3200" dirty="0"/>
              <a:t> </a:t>
            </a:r>
          </a:p>
          <a:p>
            <a:r>
              <a:rPr lang="en-US" sz="3200" dirty="0" err="1"/>
              <a:t>StackPanel</a:t>
            </a:r>
            <a:r>
              <a:rPr lang="en-US" sz="3200" dirty="0"/>
              <a:t> class </a:t>
            </a:r>
            <a:r>
              <a:rPr lang="en-US" sz="3200" dirty="0">
                <a:hlinkClick r:id="rId3"/>
              </a:rPr>
              <a:t>https://msdn.microsoft.com/en-us/library/windows/apps/windows.ui.xaml.controls.stackpanel.aspx</a:t>
            </a:r>
            <a:r>
              <a:rPr lang="en-US" sz="3200" dirty="0"/>
              <a:t> </a:t>
            </a:r>
          </a:p>
          <a:p>
            <a:r>
              <a:rPr lang="en-US" sz="3200" dirty="0"/>
              <a:t>Grid class </a:t>
            </a:r>
            <a:r>
              <a:rPr lang="en-US" sz="3200" dirty="0">
                <a:hlinkClick r:id="rId4"/>
              </a:rPr>
              <a:t>https://msdn.microsoft.com/en-us/library/windows/apps/windows.ui.xaml.controls.grid.aspx</a:t>
            </a:r>
            <a:r>
              <a:rPr lang="en-US" sz="3200" dirty="0"/>
              <a:t> </a:t>
            </a:r>
          </a:p>
          <a:p>
            <a:r>
              <a:rPr lang="en-US" sz="3200" dirty="0"/>
              <a:t>Hub class </a:t>
            </a:r>
            <a:r>
              <a:rPr lang="en-US" sz="3200" dirty="0">
                <a:hlinkClick r:id="rId5"/>
              </a:rPr>
              <a:t>https://msdn.microsoft.com/en-us/library/windows/apps/windows.ui.xaml.controls.hub.aspx</a:t>
            </a:r>
            <a:r>
              <a:rPr lang="en-US" sz="3200" dirty="0"/>
              <a:t> </a:t>
            </a:r>
          </a:p>
          <a:p>
            <a:endParaRPr lang="en-US" dirty="0"/>
          </a:p>
          <a:p>
            <a:endParaRPr lang="en-US" dirty="0"/>
          </a:p>
        </p:txBody>
      </p:sp>
      <p:sp>
        <p:nvSpPr>
          <p:cNvPr id="3" name="Title 2"/>
          <p:cNvSpPr>
            <a:spLocks noGrp="1"/>
          </p:cNvSpPr>
          <p:nvPr>
            <p:ph type="title"/>
          </p:nvPr>
        </p:nvSpPr>
        <p:spPr/>
        <p:txBody>
          <a:bodyPr/>
          <a:lstStyle/>
          <a:p>
            <a:r>
              <a:rPr lang="en-US" dirty="0"/>
              <a:t>Page Layout Resources</a:t>
            </a:r>
          </a:p>
        </p:txBody>
      </p:sp>
    </p:spTree>
    <p:extLst>
      <p:ext uri="{BB962C8B-B14F-4D97-AF65-F5344CB8AC3E}">
        <p14:creationId xmlns:p14="http://schemas.microsoft.com/office/powerpoint/2010/main" val="42400669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20862"/>
            <a:ext cx="11887200" cy="4739759"/>
          </a:xfrm>
        </p:spPr>
        <p:txBody>
          <a:bodyPr/>
          <a:lstStyle/>
          <a:p>
            <a:r>
              <a:rPr lang="en-US" dirty="0"/>
              <a:t>Differentiate between responsive and adaptive UI behaviors, create responsive and adaptive UIs by using </a:t>
            </a:r>
            <a:r>
              <a:rPr lang="en-US" dirty="0" err="1"/>
              <a:t>VisualStateManager</a:t>
            </a:r>
            <a:r>
              <a:rPr lang="en-US" dirty="0"/>
              <a:t> and </a:t>
            </a:r>
            <a:r>
              <a:rPr lang="en-US" dirty="0" err="1"/>
              <a:t>AdaptiveTriggers</a:t>
            </a:r>
            <a:r>
              <a:rPr lang="en-US" dirty="0"/>
              <a:t>, implement settings syntax for element properties and attached properties</a:t>
            </a:r>
          </a:p>
          <a:p>
            <a:r>
              <a:rPr lang="en-US" sz="3600" dirty="0"/>
              <a:t>Adaptive trigger - </a:t>
            </a:r>
            <a:r>
              <a:rPr lang="en-US" sz="3600" u="sng" dirty="0">
                <a:hlinkClick r:id="rId2"/>
              </a:rPr>
              <a:t>https://msdn.microsoft.com/library/windows/apps/windows.ui.xaml.adaptivetrigger.aspx</a:t>
            </a:r>
            <a:endParaRPr lang="en-US" sz="3600" dirty="0"/>
          </a:p>
        </p:txBody>
      </p:sp>
      <p:sp>
        <p:nvSpPr>
          <p:cNvPr id="3" name="Title 2"/>
          <p:cNvSpPr>
            <a:spLocks noGrp="1"/>
          </p:cNvSpPr>
          <p:nvPr>
            <p:ph type="title"/>
          </p:nvPr>
        </p:nvSpPr>
        <p:spPr/>
        <p:txBody>
          <a:bodyPr/>
          <a:lstStyle/>
          <a:p>
            <a:r>
              <a:rPr lang="en-US" dirty="0"/>
              <a:t>Implement responsive and adaptive UI behaviors </a:t>
            </a:r>
          </a:p>
        </p:txBody>
      </p:sp>
    </p:spTree>
    <p:extLst>
      <p:ext uri="{BB962C8B-B14F-4D97-AF65-F5344CB8AC3E}">
        <p14:creationId xmlns:p14="http://schemas.microsoft.com/office/powerpoint/2010/main" val="11089447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pPr marL="0" indent="0">
              <a:buNone/>
            </a:pPr>
            <a:r>
              <a:rPr lang="en-US" dirty="0">
                <a:hlinkClick r:id="rId2"/>
              </a:rPr>
              <a:t>http://borntolearn.mslearn.net/</a:t>
            </a:r>
            <a:endParaRPr lang="en-US" dirty="0"/>
          </a:p>
        </p:txBody>
      </p:sp>
      <p:sp>
        <p:nvSpPr>
          <p:cNvPr id="3" name="Title 2"/>
          <p:cNvSpPr>
            <a:spLocks noGrp="1"/>
          </p:cNvSpPr>
          <p:nvPr>
            <p:ph type="title"/>
          </p:nvPr>
        </p:nvSpPr>
        <p:spPr/>
        <p:txBody>
          <a:bodyPr/>
          <a:lstStyle/>
          <a:p>
            <a:r>
              <a:rPr lang="en-US" dirty="0" err="1"/>
              <a:t>BornToLearn</a:t>
            </a:r>
            <a:endParaRPr lang="en-US" dirty="0"/>
          </a:p>
        </p:txBody>
      </p:sp>
      <p:pic>
        <p:nvPicPr>
          <p:cNvPr id="4" name="Picture 3"/>
          <p:cNvPicPr>
            <a:picLocks noChangeAspect="1"/>
          </p:cNvPicPr>
          <p:nvPr/>
        </p:nvPicPr>
        <p:blipFill rotWithShape="1">
          <a:blip r:embed="rId3"/>
          <a:srcRect l="7826" t="9449" r="39056" b="78137"/>
          <a:stretch/>
        </p:blipFill>
        <p:spPr>
          <a:xfrm>
            <a:off x="277070" y="3072113"/>
            <a:ext cx="11887133" cy="2573958"/>
          </a:xfrm>
          <a:prstGeom prst="rect">
            <a:avLst/>
          </a:prstGeom>
          <a:ln>
            <a:noFill/>
          </a:ln>
          <a:effectLst>
            <a:outerShdw blurRad="292100" dist="139700" dir="2700000" algn="tl" rotWithShape="0">
              <a:srgbClr val="333333">
                <a:alpha val="65000"/>
              </a:srgbClr>
            </a:outerShdw>
          </a:effectLst>
        </p:spPr>
      </p:pic>
      <p:sp>
        <p:nvSpPr>
          <p:cNvPr id="5" name="Left Arrow 4"/>
          <p:cNvSpPr/>
          <p:nvPr/>
        </p:nvSpPr>
        <p:spPr bwMode="auto">
          <a:xfrm rot="21043787">
            <a:off x="6546725" y="4221934"/>
            <a:ext cx="1737341" cy="274317"/>
          </a:xfrm>
          <a:prstGeom prst="lef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36688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ZoomIn</a:t>
            </a:r>
            <a:r>
              <a:rPr lang="en-US" dirty="0"/>
              <a:t> on </a:t>
            </a:r>
            <a:r>
              <a:rPr lang="en-US" dirty="0" err="1"/>
              <a:t>AdaptiveTrigger</a:t>
            </a:r>
            <a:endParaRPr lang="en-US" dirty="0"/>
          </a:p>
        </p:txBody>
      </p:sp>
      <p:sp>
        <p:nvSpPr>
          <p:cNvPr id="12" name="Text Placeholder 4"/>
          <p:cNvSpPr txBox="1">
            <a:spLocks/>
          </p:cNvSpPr>
          <p:nvPr/>
        </p:nvSpPr>
        <p:spPr>
          <a:xfrm>
            <a:off x="427038" y="1312702"/>
            <a:ext cx="7619999" cy="4881336"/>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VisualStateManager.VisualStateGroups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VisualStateGroup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x</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Name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="Small"&gt;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VisualState.StateTriggers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AdaptiveTrigger</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MinWindowWidth</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="0" /&gt;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VisualState.StateTriggers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VisualState.Setters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Setter</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Target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="Button1.Content"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Value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="Narrow" /&gt;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VisualState.Setters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x</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Name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="Big"&gt;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VisualState.StateTriggers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AdaptiveTrigger</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MinWindowWidth</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="600" /&gt;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VisualState.StateTriggers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VisualState.Setters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Setter</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Target</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="Button1.Content"</a:t>
            </a:r>
            <a:r>
              <a:rPr kumimoji="0" lang="en-US" sz="14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Value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="Wide" /&gt;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VisualState.Setters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VisualStateGroup</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VisualStateManager.VisualStateGroups</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4" name="Rectangle 13"/>
          <p:cNvSpPr/>
          <p:nvPr/>
        </p:nvSpPr>
        <p:spPr>
          <a:xfrm>
            <a:off x="427036" y="6164262"/>
            <a:ext cx="11451537" cy="646331"/>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https://www.microsoft.com/en-gb/developers/articles/week03aug15/designing-with-adaptive-triggers-for-windows-10/</a:t>
            </a:r>
            <a:endParaRPr kumimoji="0" lang="en-US" sz="18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160493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125662"/>
            <a:ext cx="11887200" cy="4542782"/>
          </a:xfrm>
        </p:spPr>
        <p:txBody>
          <a:bodyPr/>
          <a:lstStyle/>
          <a:p>
            <a:r>
              <a:rPr lang="en-US" dirty="0"/>
              <a:t>Evaluate when to create a custom control</a:t>
            </a:r>
          </a:p>
          <a:p>
            <a:r>
              <a:rPr lang="en-US" dirty="0"/>
              <a:t>create a custom control</a:t>
            </a:r>
          </a:p>
          <a:p>
            <a:r>
              <a:rPr lang="en-US" dirty="0"/>
              <a:t>implement styles, themes, and resource dictionaries</a:t>
            </a:r>
          </a:p>
          <a:p>
            <a:r>
              <a:rPr lang="en-US" dirty="0"/>
              <a:t>apply styles to custom controls by using </a:t>
            </a:r>
            <a:r>
              <a:rPr lang="en-US" dirty="0" err="1"/>
              <a:t>Generic.xaml</a:t>
            </a:r>
            <a:endParaRPr lang="en-US" dirty="0"/>
          </a:p>
          <a:p>
            <a:pPr marL="0" indent="0">
              <a:buNone/>
            </a:pPr>
            <a:endParaRPr lang="en-US" dirty="0"/>
          </a:p>
          <a:p>
            <a:pPr marL="0" indent="0">
              <a:buNone/>
            </a:pPr>
            <a:r>
              <a:rPr lang="en-US" sz="3200" b="1" dirty="0"/>
              <a:t>{{{ styling resources on the next page }}}</a:t>
            </a:r>
          </a:p>
        </p:txBody>
      </p:sp>
      <p:sp>
        <p:nvSpPr>
          <p:cNvPr id="3" name="Title 2"/>
          <p:cNvSpPr>
            <a:spLocks noGrp="1"/>
          </p:cNvSpPr>
          <p:nvPr>
            <p:ph type="title"/>
          </p:nvPr>
        </p:nvSpPr>
        <p:spPr/>
        <p:txBody>
          <a:bodyPr/>
          <a:lstStyle/>
          <a:p>
            <a:r>
              <a:rPr lang="en-US" dirty="0"/>
              <a:t>Create and use custom controls within an adaptive UI </a:t>
            </a:r>
          </a:p>
        </p:txBody>
      </p:sp>
    </p:spTree>
    <p:extLst>
      <p:ext uri="{BB962C8B-B14F-4D97-AF65-F5344CB8AC3E}">
        <p14:creationId xmlns:p14="http://schemas.microsoft.com/office/powerpoint/2010/main" val="32066536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14173"/>
          </a:xfrm>
        </p:spPr>
        <p:txBody>
          <a:bodyPr/>
          <a:lstStyle/>
          <a:p>
            <a:r>
              <a:rPr lang="en-US" sz="2000" dirty="0"/>
              <a:t>Walkthrough: A Custom Control in XAML isn’t a User Control </a:t>
            </a:r>
            <a:r>
              <a:rPr lang="en-US" sz="2000" dirty="0">
                <a:hlinkClick r:id="rId2"/>
              </a:rPr>
              <a:t>http://blog.jerrynixon.com/2013/01/walkthrough-custom-control-in-xaml-isnt.html</a:t>
            </a:r>
            <a:r>
              <a:rPr lang="en-US" sz="2000" dirty="0"/>
              <a:t> </a:t>
            </a:r>
          </a:p>
          <a:p>
            <a:r>
              <a:rPr lang="en-US" sz="2000" dirty="0" err="1"/>
              <a:t>UserControl</a:t>
            </a:r>
            <a:r>
              <a:rPr lang="en-US" sz="2000" dirty="0"/>
              <a:t> Class </a:t>
            </a:r>
            <a:r>
              <a:rPr lang="en-US" sz="2000" dirty="0">
                <a:hlinkClick r:id="rId3"/>
              </a:rPr>
              <a:t>https://msdn.microsoft.com/en-us/library/system.windows.controls.usercontrol(v=VS.95).aspx</a:t>
            </a:r>
            <a:r>
              <a:rPr lang="en-US" sz="2000" dirty="0"/>
              <a:t> </a:t>
            </a:r>
          </a:p>
          <a:p>
            <a:r>
              <a:rPr lang="en-US" sz="2000" dirty="0"/>
              <a:t>Customizing the Appearance of an Existing Control by Using a </a:t>
            </a:r>
            <a:r>
              <a:rPr lang="en-US" sz="2000" dirty="0" err="1"/>
              <a:t>ControlTemplate</a:t>
            </a:r>
            <a:r>
              <a:rPr lang="en-US" sz="2000" dirty="0"/>
              <a:t> </a:t>
            </a:r>
            <a:r>
              <a:rPr lang="en-US" sz="2000" dirty="0">
                <a:hlinkClick r:id="rId4"/>
              </a:rPr>
              <a:t>https://msdn.microsoft.com/en-us/subscriptions/index/cc189093(v=vs.95).aspx</a:t>
            </a:r>
            <a:r>
              <a:rPr lang="en-US" sz="2000" dirty="0"/>
              <a:t> </a:t>
            </a:r>
          </a:p>
          <a:p>
            <a:r>
              <a:rPr lang="en-US" sz="2000" dirty="0"/>
              <a:t>Building a custom control using XAML and C# </a:t>
            </a:r>
            <a:r>
              <a:rPr lang="en-US" sz="2000" dirty="0">
                <a:hlinkClick r:id="rId5"/>
              </a:rPr>
              <a:t>https://blogs.msdn.microsoft.com/windowsappdev/2012/10/15/building-a-custom-control-using-xaml-and-c/</a:t>
            </a:r>
            <a:r>
              <a:rPr lang="en-US" sz="2000" dirty="0"/>
              <a:t> </a:t>
            </a:r>
          </a:p>
          <a:p>
            <a:r>
              <a:rPr lang="en-US" sz="2000" dirty="0" err="1"/>
              <a:t>ContentDialog</a:t>
            </a:r>
            <a:r>
              <a:rPr lang="en-US" sz="2000" dirty="0"/>
              <a:t> class </a:t>
            </a:r>
            <a:r>
              <a:rPr lang="en-US" sz="2000" dirty="0">
                <a:hlinkClick r:id="rId6"/>
              </a:rPr>
              <a:t>https://msdn.microsoft.com/en-us/library/windows/apps/windows.ui.xaml.controls.contentdialog.aspx</a:t>
            </a:r>
            <a:r>
              <a:rPr lang="en-US" sz="2000" dirty="0"/>
              <a:t>  </a:t>
            </a:r>
          </a:p>
          <a:p>
            <a:r>
              <a:rPr lang="en-US" sz="2000" dirty="0" err="1"/>
              <a:t>ResourceDictionary</a:t>
            </a:r>
            <a:r>
              <a:rPr lang="en-US" sz="2000" dirty="0"/>
              <a:t> class </a:t>
            </a:r>
            <a:r>
              <a:rPr lang="en-US" sz="2000" dirty="0">
                <a:hlinkClick r:id="rId7"/>
              </a:rPr>
              <a:t>https://msdn.microsoft.com/en-us/library/windows/apps/windows.ui.xaml.resourcedictionary.aspx</a:t>
            </a:r>
            <a:r>
              <a:rPr lang="en-US" sz="2000" dirty="0"/>
              <a:t> </a:t>
            </a:r>
          </a:p>
          <a:p>
            <a:r>
              <a:rPr lang="en-US" sz="2000" dirty="0"/>
              <a:t>Style class </a:t>
            </a:r>
            <a:r>
              <a:rPr lang="en-US" sz="2000" dirty="0">
                <a:hlinkClick r:id="rId8"/>
              </a:rPr>
              <a:t>https://msdn.microsoft.com/en-us/library/windows/apps/windows.ui.xaml.style.aspx</a:t>
            </a:r>
            <a:r>
              <a:rPr lang="en-US" sz="2000" dirty="0"/>
              <a:t> </a:t>
            </a:r>
          </a:p>
          <a:p>
            <a:r>
              <a:rPr lang="en-US" sz="2000" dirty="0"/>
              <a:t>{</a:t>
            </a:r>
            <a:r>
              <a:rPr lang="en-US" sz="2000" dirty="0" err="1"/>
              <a:t>ThemeResource</a:t>
            </a:r>
            <a:r>
              <a:rPr lang="en-US" sz="2000" dirty="0"/>
              <a:t>} markup extension </a:t>
            </a:r>
            <a:r>
              <a:rPr lang="en-US" sz="2000" dirty="0">
                <a:hlinkClick r:id="rId9"/>
              </a:rPr>
              <a:t>https://msdn.microsoft.com/en-us/windows/uwp/xaml-platform/themeresource-markup-extension</a:t>
            </a:r>
            <a:r>
              <a:rPr lang="en-US" sz="2000" dirty="0"/>
              <a:t> </a:t>
            </a:r>
          </a:p>
          <a:p>
            <a:r>
              <a:rPr lang="en-US" sz="2000" dirty="0"/>
              <a:t>{</a:t>
            </a:r>
            <a:r>
              <a:rPr lang="en-US" sz="2000" dirty="0" err="1"/>
              <a:t>StaticResource</a:t>
            </a:r>
            <a:r>
              <a:rPr lang="en-US" sz="2000" dirty="0"/>
              <a:t>} markup extension </a:t>
            </a:r>
            <a:r>
              <a:rPr lang="en-US" sz="2000" dirty="0">
                <a:hlinkClick r:id="rId10"/>
              </a:rPr>
              <a:t>https://msdn.microsoft.com/en-us/windows/uwp/xaml-platform/staticresource-markup-extension</a:t>
            </a:r>
            <a:r>
              <a:rPr lang="en-US" sz="2000" dirty="0"/>
              <a:t> </a:t>
            </a:r>
          </a:p>
          <a:p>
            <a:endParaRPr lang="en-US" sz="2800" dirty="0"/>
          </a:p>
          <a:p>
            <a:endParaRPr lang="en-US" dirty="0"/>
          </a:p>
        </p:txBody>
      </p:sp>
      <p:sp>
        <p:nvSpPr>
          <p:cNvPr id="3" name="Title 2"/>
          <p:cNvSpPr>
            <a:spLocks noGrp="1"/>
          </p:cNvSpPr>
          <p:nvPr>
            <p:ph type="title"/>
          </p:nvPr>
        </p:nvSpPr>
        <p:spPr/>
        <p:txBody>
          <a:bodyPr/>
          <a:lstStyle/>
          <a:p>
            <a:r>
              <a:rPr lang="en-US" dirty="0"/>
              <a:t>Styling Resources</a:t>
            </a:r>
          </a:p>
        </p:txBody>
      </p:sp>
    </p:spTree>
    <p:extLst>
      <p:ext uri="{BB962C8B-B14F-4D97-AF65-F5344CB8AC3E}">
        <p14:creationId xmlns:p14="http://schemas.microsoft.com/office/powerpoint/2010/main" val="25204618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82957"/>
          </a:xfrm>
        </p:spPr>
        <p:txBody>
          <a:bodyPr/>
          <a:lstStyle/>
          <a:p>
            <a:r>
              <a:rPr lang="en-US" dirty="0"/>
              <a:t>Reduce complexity for performance gains, reduce unnecessary nesting</a:t>
            </a:r>
          </a:p>
          <a:p>
            <a:endParaRPr lang="en-US" dirty="0"/>
          </a:p>
          <a:p>
            <a:r>
              <a:rPr lang="en-US" sz="3600" dirty="0"/>
              <a:t>Optimize your XAML layout </a:t>
            </a:r>
            <a:r>
              <a:rPr lang="en-US" sz="3600" dirty="0">
                <a:hlinkClick r:id="rId2"/>
              </a:rPr>
              <a:t>https://msdn.microsoft.com/en-us/windows/uwp/debug-test-perf/optimize-your-xaml-layout</a:t>
            </a:r>
            <a:r>
              <a:rPr lang="en-US" sz="3600" dirty="0"/>
              <a:t> </a:t>
            </a:r>
          </a:p>
          <a:p>
            <a:r>
              <a:rPr lang="en-US" sz="3600" dirty="0"/>
              <a:t>Optimize your XAML markup </a:t>
            </a:r>
            <a:r>
              <a:rPr lang="en-US" sz="3600" dirty="0">
                <a:hlinkClick r:id="rId3"/>
              </a:rPr>
              <a:t>https://msdn.microsoft.com/en-us/windows/uwp/debug-test-perf/optimize-xaml-loading</a:t>
            </a:r>
            <a:r>
              <a:rPr lang="en-US" sz="3600" dirty="0"/>
              <a:t> </a:t>
            </a:r>
          </a:p>
        </p:txBody>
      </p:sp>
      <p:sp>
        <p:nvSpPr>
          <p:cNvPr id="3" name="Title 2"/>
          <p:cNvSpPr>
            <a:spLocks noGrp="1"/>
          </p:cNvSpPr>
          <p:nvPr>
            <p:ph type="title"/>
          </p:nvPr>
        </p:nvSpPr>
        <p:spPr/>
        <p:txBody>
          <a:bodyPr/>
          <a:lstStyle/>
          <a:p>
            <a:r>
              <a:rPr lang="en-US" dirty="0"/>
              <a:t>Optimize a page layout </a:t>
            </a:r>
          </a:p>
        </p:txBody>
      </p:sp>
    </p:spTree>
    <p:extLst>
      <p:ext uri="{BB962C8B-B14F-4D97-AF65-F5344CB8AC3E}">
        <p14:creationId xmlns:p14="http://schemas.microsoft.com/office/powerpoint/2010/main" val="35143542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ZoomIn</a:t>
            </a:r>
            <a:r>
              <a:rPr lang="en-US" dirty="0"/>
              <a:t> on Optimizing XAML Layout</a:t>
            </a:r>
          </a:p>
        </p:txBody>
      </p:sp>
      <p:sp>
        <p:nvSpPr>
          <p:cNvPr id="5" name="Text Placeholder 4"/>
          <p:cNvSpPr>
            <a:spLocks noGrp="1"/>
          </p:cNvSpPr>
          <p:nvPr>
            <p:ph type="body" sz="quarter" idx="10"/>
          </p:nvPr>
        </p:nvSpPr>
        <p:spPr>
          <a:xfrm>
            <a:off x="427037" y="4467609"/>
            <a:ext cx="7613984" cy="1597360"/>
          </a:xfrm>
          <a:solidFill>
            <a:schemeClr val="bg1">
              <a:lumMod val="95000"/>
            </a:schemeClr>
          </a:solidFill>
        </p:spPr>
        <p:txBody>
          <a:bodyPr/>
          <a:lstStyle/>
          <a:p>
            <a:r>
              <a:rPr lang="en-US" sz="1800" dirty="0">
                <a:solidFill>
                  <a:srgbClr val="0000FF"/>
                </a:solidFill>
              </a:rPr>
              <a:t>&lt;</a:t>
            </a:r>
            <a:r>
              <a:rPr lang="en-US" sz="1800" dirty="0" err="1">
                <a:solidFill>
                  <a:srgbClr val="A31515"/>
                </a:solidFill>
              </a:rPr>
              <a:t>StackPanel</a:t>
            </a:r>
            <a:r>
              <a:rPr lang="en-US" sz="1800" dirty="0">
                <a:solidFill>
                  <a:srgbClr val="FF0000"/>
                </a:solidFill>
              </a:rPr>
              <a:t> </a:t>
            </a:r>
            <a:r>
              <a:rPr lang="en-US" sz="1800" dirty="0" err="1">
                <a:solidFill>
                  <a:srgbClr val="FF0000"/>
                </a:solidFill>
              </a:rPr>
              <a:t>BorderBrush</a:t>
            </a:r>
            <a:r>
              <a:rPr lang="en-US" sz="1800" dirty="0">
                <a:solidFill>
                  <a:srgbClr val="0000FF"/>
                </a:solidFill>
              </a:rPr>
              <a:t>="Red"</a:t>
            </a:r>
            <a:r>
              <a:rPr lang="en-US" sz="1800" dirty="0">
                <a:solidFill>
                  <a:srgbClr val="FF0000"/>
                </a:solidFill>
              </a:rPr>
              <a:t> </a:t>
            </a:r>
            <a:r>
              <a:rPr lang="en-US" sz="1800" dirty="0" err="1">
                <a:solidFill>
                  <a:srgbClr val="FF0000"/>
                </a:solidFill>
              </a:rPr>
              <a:t>BorderThickness</a:t>
            </a:r>
            <a:r>
              <a:rPr lang="en-US" sz="1800" dirty="0">
                <a:solidFill>
                  <a:srgbClr val="0000FF"/>
                </a:solidFill>
              </a:rPr>
              <a:t>="10"</a:t>
            </a:r>
            <a:r>
              <a:rPr lang="en-US" sz="1800" dirty="0">
                <a:solidFill>
                  <a:srgbClr val="FF0000"/>
                </a:solidFill>
              </a:rPr>
              <a:t> </a:t>
            </a:r>
            <a:r>
              <a:rPr lang="en-US" sz="1800" dirty="0" err="1">
                <a:solidFill>
                  <a:srgbClr val="FF0000"/>
                </a:solidFill>
              </a:rPr>
              <a:t>CornerRadius</a:t>
            </a:r>
            <a:r>
              <a:rPr lang="en-US" sz="1800" dirty="0">
                <a:solidFill>
                  <a:srgbClr val="0000FF"/>
                </a:solidFill>
              </a:rPr>
              <a:t>="20"</a:t>
            </a:r>
            <a:r>
              <a:rPr lang="en-US" sz="1800" dirty="0">
                <a:solidFill>
                  <a:srgbClr val="FF0000"/>
                </a:solidFill>
              </a:rPr>
              <a:t> Padding</a:t>
            </a:r>
            <a:r>
              <a:rPr lang="en-US" sz="1800" dirty="0">
                <a:solidFill>
                  <a:srgbClr val="0000FF"/>
                </a:solidFill>
              </a:rPr>
              <a:t>="12"&gt;</a:t>
            </a:r>
            <a:endParaRPr lang="en-US" sz="1800" dirty="0">
              <a:solidFill>
                <a:srgbClr val="000000"/>
              </a:solidFill>
            </a:endParaRPr>
          </a:p>
          <a:p>
            <a:r>
              <a:rPr lang="en-US" sz="1800" dirty="0">
                <a:solidFill>
                  <a:srgbClr val="000000"/>
                </a:solidFill>
              </a:rPr>
              <a:t>    </a:t>
            </a:r>
            <a:r>
              <a:rPr lang="en-US" sz="1800" dirty="0">
                <a:solidFill>
                  <a:srgbClr val="0000FF"/>
                </a:solidFill>
              </a:rPr>
              <a:t>&lt;</a:t>
            </a:r>
            <a:r>
              <a:rPr lang="en-US" sz="1800" dirty="0" err="1">
                <a:solidFill>
                  <a:srgbClr val="A31515"/>
                </a:solidFill>
              </a:rPr>
              <a:t>TextBlock</a:t>
            </a:r>
            <a:r>
              <a:rPr lang="en-US" sz="1800" dirty="0">
                <a:solidFill>
                  <a:srgbClr val="FF0000"/>
                </a:solidFill>
              </a:rPr>
              <a:t> Text</a:t>
            </a:r>
            <a:r>
              <a:rPr lang="en-US" sz="1800" dirty="0">
                <a:solidFill>
                  <a:srgbClr val="0000FF"/>
                </a:solidFill>
              </a:rPr>
              <a:t>="Text 1"/&gt;</a:t>
            </a:r>
            <a:endParaRPr lang="en-US" sz="1800" dirty="0">
              <a:solidFill>
                <a:srgbClr val="000000"/>
              </a:solidFill>
            </a:endParaRPr>
          </a:p>
          <a:p>
            <a:r>
              <a:rPr lang="en-US" sz="1800" dirty="0">
                <a:solidFill>
                  <a:srgbClr val="000000"/>
                </a:solidFill>
              </a:rPr>
              <a:t>    </a:t>
            </a:r>
            <a:r>
              <a:rPr lang="en-US" sz="1800" dirty="0">
                <a:solidFill>
                  <a:srgbClr val="0000FF"/>
                </a:solidFill>
              </a:rPr>
              <a:t>&lt;</a:t>
            </a:r>
            <a:r>
              <a:rPr lang="en-US" sz="1800" dirty="0" err="1">
                <a:solidFill>
                  <a:srgbClr val="A31515"/>
                </a:solidFill>
              </a:rPr>
              <a:t>TextBlock</a:t>
            </a:r>
            <a:r>
              <a:rPr lang="en-US" sz="1800" dirty="0">
                <a:solidFill>
                  <a:srgbClr val="FF0000"/>
                </a:solidFill>
              </a:rPr>
              <a:t> Text</a:t>
            </a:r>
            <a:r>
              <a:rPr lang="en-US" sz="1800" dirty="0">
                <a:solidFill>
                  <a:srgbClr val="0000FF"/>
                </a:solidFill>
              </a:rPr>
              <a:t>="Text 2"/&gt;</a:t>
            </a:r>
            <a:endParaRPr lang="en-US" sz="1800" dirty="0">
              <a:solidFill>
                <a:srgbClr val="000000"/>
              </a:solidFill>
            </a:endParaRPr>
          </a:p>
          <a:p>
            <a:r>
              <a:rPr lang="en-US" sz="1800" dirty="0">
                <a:solidFill>
                  <a:srgbClr val="0000FF"/>
                </a:solidFill>
              </a:rPr>
              <a:t>&lt;/</a:t>
            </a:r>
            <a:r>
              <a:rPr lang="en-US" sz="1800" dirty="0" err="1">
                <a:solidFill>
                  <a:srgbClr val="A31515"/>
                </a:solidFill>
              </a:rPr>
              <a:t>StackPanel</a:t>
            </a:r>
            <a:r>
              <a:rPr lang="en-US" sz="1800" dirty="0">
                <a:solidFill>
                  <a:srgbClr val="0000FF"/>
                </a:solidFill>
              </a:rPr>
              <a:t>&gt;</a:t>
            </a:r>
            <a:endParaRPr lang="en-US" sz="1800" dirty="0"/>
          </a:p>
        </p:txBody>
      </p:sp>
      <p:pic>
        <p:nvPicPr>
          <p:cNvPr id="7" name="Picture 6"/>
          <p:cNvPicPr>
            <a:picLocks noChangeAspect="1"/>
          </p:cNvPicPr>
          <p:nvPr/>
        </p:nvPicPr>
        <p:blipFill>
          <a:blip r:embed="rId3"/>
          <a:stretch>
            <a:fillRect/>
          </a:stretch>
        </p:blipFill>
        <p:spPr>
          <a:xfrm>
            <a:off x="9205594" y="2294194"/>
            <a:ext cx="2672980" cy="2694889"/>
          </a:xfrm>
          <a:prstGeom prst="rect">
            <a:avLst/>
          </a:prstGeom>
        </p:spPr>
      </p:pic>
      <p:sp>
        <p:nvSpPr>
          <p:cNvPr id="11" name="TextBox 10"/>
          <p:cNvSpPr txBox="1"/>
          <p:nvPr/>
        </p:nvSpPr>
        <p:spPr>
          <a:xfrm>
            <a:off x="204453" y="3953007"/>
            <a:ext cx="1260986"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Better</a:t>
            </a:r>
          </a:p>
        </p:txBody>
      </p:sp>
      <p:sp>
        <p:nvSpPr>
          <p:cNvPr id="12" name="Text Placeholder 4"/>
          <p:cNvSpPr txBox="1">
            <a:spLocks/>
          </p:cNvSpPr>
          <p:nvPr/>
        </p:nvSpPr>
        <p:spPr>
          <a:xfrm>
            <a:off x="427037" y="1736850"/>
            <a:ext cx="7613984" cy="2206758"/>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Border</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BorderBrush</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="Red"</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BorderThickness</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="10"</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CornerRadius</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="20"</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Padding</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="12"&gt;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StackPanel</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TextBlock</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Text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="Text 1"/&gt;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TextBlock</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Text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="Text 2"/&gt;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StackPanel</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Border</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13" name="TextBox 12"/>
          <p:cNvSpPr txBox="1"/>
          <p:nvPr/>
        </p:nvSpPr>
        <p:spPr>
          <a:xfrm>
            <a:off x="204453" y="1212849"/>
            <a:ext cx="922368"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Bad</a:t>
            </a:r>
          </a:p>
        </p:txBody>
      </p:sp>
      <p:sp>
        <p:nvSpPr>
          <p:cNvPr id="14" name="Rectangle 13"/>
          <p:cNvSpPr/>
          <p:nvPr/>
        </p:nvSpPr>
        <p:spPr>
          <a:xfrm>
            <a:off x="600974" y="6508499"/>
            <a:ext cx="11277600"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4"/>
              </a:rPr>
              <a:t>https://msdn.microsoft.com/en-us/windows/uwp/debug-test-perf/optimize-your-xaml-layout</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5"/>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364289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Implement page navigation and lifecycle events</a:t>
            </a:r>
          </a:p>
        </p:txBody>
      </p:sp>
    </p:spTree>
    <p:extLst>
      <p:ext uri="{BB962C8B-B14F-4D97-AF65-F5344CB8AC3E}">
        <p14:creationId xmlns:p14="http://schemas.microsoft.com/office/powerpoint/2010/main" val="7022250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049462"/>
            <a:ext cx="11887200" cy="1564045"/>
          </a:xfrm>
        </p:spPr>
        <p:txBody>
          <a:bodyPr/>
          <a:lstStyle/>
          <a:p>
            <a:r>
              <a:rPr lang="en-US" dirty="0"/>
              <a:t>Evaluate when to implement the Hub, Master/Details, Tabs and Pivot, and </a:t>
            </a:r>
            <a:r>
              <a:rPr lang="en-US" dirty="0" err="1"/>
              <a:t>Nav</a:t>
            </a:r>
            <a:r>
              <a:rPr lang="en-US" dirty="0"/>
              <a:t> Pane navigation patterns; evaluate when to implement a custom navigation pattern</a:t>
            </a:r>
          </a:p>
        </p:txBody>
      </p:sp>
      <p:sp>
        <p:nvSpPr>
          <p:cNvPr id="3" name="Title 2"/>
          <p:cNvSpPr>
            <a:spLocks noGrp="1"/>
          </p:cNvSpPr>
          <p:nvPr>
            <p:ph type="title"/>
          </p:nvPr>
        </p:nvSpPr>
        <p:spPr/>
        <p:txBody>
          <a:bodyPr/>
          <a:lstStyle/>
          <a:p>
            <a:r>
              <a:rPr lang="en-US" dirty="0"/>
              <a:t>Reduce complexity for performance gains, reduce unnecessary nesting</a:t>
            </a:r>
          </a:p>
        </p:txBody>
      </p:sp>
    </p:spTree>
    <p:extLst>
      <p:ext uri="{BB962C8B-B14F-4D97-AF65-F5344CB8AC3E}">
        <p14:creationId xmlns:p14="http://schemas.microsoft.com/office/powerpoint/2010/main" val="27647127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16868"/>
          </a:xfrm>
        </p:spPr>
        <p:txBody>
          <a:bodyPr/>
          <a:lstStyle/>
          <a:p>
            <a:r>
              <a:rPr lang="en-US" dirty="0"/>
              <a:t>Load page content by using </a:t>
            </a:r>
            <a:r>
              <a:rPr lang="en-US" dirty="0" err="1"/>
              <a:t>Frame.Navigate</a:t>
            </a:r>
            <a:r>
              <a:rPr lang="en-US" dirty="0"/>
              <a:t>, implement page navigation by using the </a:t>
            </a:r>
            <a:r>
              <a:rPr lang="en-US" dirty="0" err="1"/>
              <a:t>Nav</a:t>
            </a:r>
            <a:r>
              <a:rPr lang="en-US" dirty="0"/>
              <a:t> Pane pattern</a:t>
            </a:r>
          </a:p>
          <a:p>
            <a:r>
              <a:rPr lang="en-US" dirty="0"/>
              <a:t>implement a </a:t>
            </a:r>
            <a:r>
              <a:rPr lang="en-US" dirty="0" err="1"/>
              <a:t>SplitView</a:t>
            </a:r>
            <a:r>
              <a:rPr lang="en-US" dirty="0"/>
              <a:t> control for use as a navigation pane; support accessibility requirements within navigation by implementing key based navigation, UI automation, and narrator</a:t>
            </a:r>
          </a:p>
          <a:p>
            <a:r>
              <a:rPr lang="en-US" dirty="0"/>
              <a:t>handle Back button behavior for different Windows 10 device families</a:t>
            </a:r>
          </a:p>
        </p:txBody>
      </p:sp>
      <p:sp>
        <p:nvSpPr>
          <p:cNvPr id="3" name="Title 2"/>
          <p:cNvSpPr>
            <a:spLocks noGrp="1"/>
          </p:cNvSpPr>
          <p:nvPr>
            <p:ph type="title"/>
          </p:nvPr>
        </p:nvSpPr>
        <p:spPr/>
        <p:txBody>
          <a:bodyPr/>
          <a:lstStyle/>
          <a:p>
            <a:r>
              <a:rPr lang="en-US" dirty="0"/>
              <a:t>Implement </a:t>
            </a:r>
            <a:r>
              <a:rPr lang="en-US" dirty="0" err="1"/>
              <a:t>Nav</a:t>
            </a:r>
            <a:r>
              <a:rPr lang="en-US" dirty="0"/>
              <a:t> Pane navigation </a:t>
            </a:r>
          </a:p>
        </p:txBody>
      </p:sp>
    </p:spTree>
    <p:extLst>
      <p:ext uri="{BB962C8B-B14F-4D97-AF65-F5344CB8AC3E}">
        <p14:creationId xmlns:p14="http://schemas.microsoft.com/office/powerpoint/2010/main" val="27222415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67842"/>
          </a:xfrm>
        </p:spPr>
        <p:txBody>
          <a:bodyPr/>
          <a:lstStyle/>
          <a:p>
            <a:pPr marL="571500" indent="-571500">
              <a:buFont typeface="Arial" panose="020B0604020202020204" pitchFamily="34" charset="0"/>
              <a:buChar char="•"/>
            </a:pPr>
            <a:r>
              <a:rPr lang="en-US" sz="2800" dirty="0"/>
              <a:t>Navigation design basics for UWP apps: </a:t>
            </a:r>
            <a:r>
              <a:rPr lang="en-US" sz="2800" u="sng" dirty="0">
                <a:hlinkClick r:id="rId2"/>
              </a:rPr>
              <a:t>https://msdn.microsoft.com/en-us/windows/uwp/layout/navigation-basics</a:t>
            </a:r>
            <a:r>
              <a:rPr lang="en-US" sz="2800" dirty="0"/>
              <a:t> </a:t>
            </a:r>
          </a:p>
          <a:p>
            <a:pPr marL="571500" indent="-571500">
              <a:buFont typeface="Arial" panose="020B0604020202020204" pitchFamily="34" charset="0"/>
              <a:buChar char="•"/>
            </a:pPr>
            <a:r>
              <a:rPr lang="en-US" sz="2800" dirty="0"/>
              <a:t>UI basics for Universal Windows Platform (UWP) apps: </a:t>
            </a:r>
            <a:r>
              <a:rPr lang="en-US" sz="2800" u="sng" dirty="0">
                <a:hlinkClick r:id="rId3"/>
              </a:rPr>
              <a:t>https://msdn.microsoft.com/en-us/library/windows/apps/dn958432.aspx</a:t>
            </a:r>
            <a:r>
              <a:rPr lang="en-US" sz="2800" dirty="0"/>
              <a:t> </a:t>
            </a:r>
          </a:p>
          <a:p>
            <a:pPr marL="571500" indent="-571500">
              <a:buFont typeface="Arial" panose="020B0604020202020204" pitchFamily="34" charset="0"/>
              <a:buChar char="•"/>
            </a:pPr>
            <a:r>
              <a:rPr lang="en-US" sz="2800" dirty="0"/>
              <a:t>Navigation: </a:t>
            </a:r>
            <a:r>
              <a:rPr lang="en-US" sz="2800" u="sng" dirty="0">
                <a:hlinkClick r:id="rId4"/>
              </a:rPr>
              <a:t>https://msdn.microsoft.com/en-us/library/windows/apps/mt187344.aspx</a:t>
            </a:r>
            <a:r>
              <a:rPr lang="en-US" sz="2800" dirty="0"/>
              <a:t> </a:t>
            </a:r>
          </a:p>
          <a:p>
            <a:pPr marL="571500" indent="-571500">
              <a:buFont typeface="Arial" panose="020B0604020202020204" pitchFamily="34" charset="0"/>
              <a:buChar char="•"/>
            </a:pPr>
            <a:r>
              <a:rPr lang="en-US" sz="2800" dirty="0"/>
              <a:t>Design &amp; UI: </a:t>
            </a:r>
            <a:r>
              <a:rPr lang="en-US" sz="2800" u="sng" dirty="0">
                <a:hlinkClick r:id="rId5"/>
              </a:rPr>
              <a:t>https://developer.microsoft.com/en-us/windows/design</a:t>
            </a:r>
            <a:r>
              <a:rPr lang="en-US" sz="2800" dirty="0"/>
              <a:t> </a:t>
            </a:r>
          </a:p>
          <a:p>
            <a:pPr marL="571500" indent="-571500">
              <a:buFont typeface="Arial" panose="020B0604020202020204" pitchFamily="34" charset="0"/>
              <a:buChar char="•"/>
            </a:pPr>
            <a:r>
              <a:rPr lang="en-US" sz="2800" dirty="0"/>
              <a:t>Navigation </a:t>
            </a:r>
            <a:r>
              <a:rPr lang="en-US" sz="2800" dirty="0">
                <a:hlinkClick r:id="rId6"/>
              </a:rPr>
              <a:t>https://msdn.microsoft.com/en-us/library/windows/apps/mt187344.aspx#backnavigation</a:t>
            </a:r>
            <a:r>
              <a:rPr lang="en-US" sz="2800" dirty="0"/>
              <a:t> </a:t>
            </a:r>
          </a:p>
          <a:p>
            <a:pPr marL="571500" indent="-571500">
              <a:buFont typeface="Arial" panose="020B0604020202020204" pitchFamily="34" charset="0"/>
              <a:buChar char="•"/>
            </a:pPr>
            <a:r>
              <a:rPr lang="en-US" sz="2800" dirty="0"/>
              <a:t>Back button navigation </a:t>
            </a:r>
            <a:r>
              <a:rPr lang="en-US" sz="2800" dirty="0">
                <a:hlinkClick r:id="rId7"/>
              </a:rPr>
              <a:t>https://msdn.microsoft.com/en-us/library/windows/apps/mt465734.aspx</a:t>
            </a:r>
            <a:r>
              <a:rPr lang="en-US" sz="2800" dirty="0"/>
              <a:t> </a:t>
            </a:r>
          </a:p>
          <a:p>
            <a:pPr marL="571500" indent="-571500">
              <a:buFont typeface="Arial" panose="020B0604020202020204" pitchFamily="34" charset="0"/>
              <a:buChar char="•"/>
            </a:pPr>
            <a:endParaRPr lang="en-US" sz="3600" dirty="0"/>
          </a:p>
          <a:p>
            <a:pPr marL="0" indent="0">
              <a:buNone/>
            </a:pPr>
            <a:endParaRPr lang="en-US" dirty="0"/>
          </a:p>
        </p:txBody>
      </p:sp>
      <p:sp>
        <p:nvSpPr>
          <p:cNvPr id="3" name="Title 2"/>
          <p:cNvSpPr>
            <a:spLocks noGrp="1"/>
          </p:cNvSpPr>
          <p:nvPr>
            <p:ph type="title"/>
          </p:nvPr>
        </p:nvSpPr>
        <p:spPr/>
        <p:txBody>
          <a:bodyPr/>
          <a:lstStyle/>
          <a:p>
            <a:r>
              <a:rPr lang="en-US" dirty="0"/>
              <a:t>Navigation Resources</a:t>
            </a:r>
          </a:p>
        </p:txBody>
      </p:sp>
    </p:spTree>
    <p:extLst>
      <p:ext uri="{BB962C8B-B14F-4D97-AF65-F5344CB8AC3E}">
        <p14:creationId xmlns:p14="http://schemas.microsoft.com/office/powerpoint/2010/main" val="39903221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55312"/>
          </a:xfrm>
        </p:spPr>
        <p:txBody>
          <a:bodyPr/>
          <a:lstStyle/>
          <a:p>
            <a:r>
              <a:rPr lang="en-US" dirty="0"/>
              <a:t>Launch an app, activate an app on Startup, implement activation from a deep link, implement activation based on Search integration, implement activation from a secondary tile</a:t>
            </a:r>
          </a:p>
          <a:p>
            <a:r>
              <a:rPr lang="en-US" sz="2400" dirty="0"/>
              <a:t>Launching, resuming, and background tasks: </a:t>
            </a:r>
            <a:r>
              <a:rPr lang="en-US" sz="2400" u="sng" dirty="0">
                <a:hlinkClick r:id="rId2"/>
              </a:rPr>
              <a:t>https://msdn.microsoft.com/windows/uwp/launch-resume/index</a:t>
            </a:r>
            <a:r>
              <a:rPr lang="en-US" sz="2400" dirty="0"/>
              <a:t> </a:t>
            </a:r>
          </a:p>
          <a:p>
            <a:r>
              <a:rPr lang="en-US" sz="2400" dirty="0"/>
              <a:t>Handle app resume: </a:t>
            </a:r>
            <a:r>
              <a:rPr lang="en-US" sz="2400" u="sng" dirty="0">
                <a:hlinkClick r:id="rId3"/>
              </a:rPr>
              <a:t>https://msdn.microsoft.com/windows/uwp/launch-resume/resume-an-app</a:t>
            </a:r>
            <a:r>
              <a:rPr lang="en-US" sz="2400" dirty="0"/>
              <a:t> </a:t>
            </a:r>
          </a:p>
          <a:p>
            <a:r>
              <a:rPr lang="en-US" sz="2400" dirty="0"/>
              <a:t>Handle app suspend: </a:t>
            </a:r>
            <a:r>
              <a:rPr lang="en-US" sz="2400" u="sng" dirty="0">
                <a:hlinkClick r:id="rId4"/>
              </a:rPr>
              <a:t>https://msdn.microsoft.com/windows/uwp/launch-resume/suspend-an-app</a:t>
            </a:r>
            <a:r>
              <a:rPr lang="en-US" sz="2400" dirty="0"/>
              <a:t> </a:t>
            </a:r>
          </a:p>
          <a:p>
            <a:r>
              <a:rPr lang="en-US" sz="2400" dirty="0"/>
              <a:t>Optimize suspend/resume: </a:t>
            </a:r>
            <a:r>
              <a:rPr lang="en-US" sz="2400" u="sng" dirty="0">
                <a:hlinkClick r:id="rId5"/>
              </a:rPr>
              <a:t>https://msdn.microsoft.com/en-us/windows/uwp/debug-test-perf/optimize-suspend-resume</a:t>
            </a:r>
            <a:r>
              <a:rPr lang="en-US" sz="2400" dirty="0"/>
              <a:t> </a:t>
            </a:r>
          </a:p>
        </p:txBody>
      </p:sp>
      <p:sp>
        <p:nvSpPr>
          <p:cNvPr id="3" name="Title 2"/>
          <p:cNvSpPr>
            <a:spLocks noGrp="1"/>
          </p:cNvSpPr>
          <p:nvPr>
            <p:ph type="title"/>
          </p:nvPr>
        </p:nvSpPr>
        <p:spPr/>
        <p:txBody>
          <a:bodyPr/>
          <a:lstStyle/>
          <a:p>
            <a:r>
              <a:rPr lang="en-US" dirty="0"/>
              <a:t>Manage app activation </a:t>
            </a:r>
          </a:p>
        </p:txBody>
      </p:sp>
    </p:spTree>
    <p:extLst>
      <p:ext uri="{BB962C8B-B14F-4D97-AF65-F5344CB8AC3E}">
        <p14:creationId xmlns:p14="http://schemas.microsoft.com/office/powerpoint/2010/main" val="971884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a:prstGeom prst="rect">
            <a:avLst/>
          </a:prstGeom>
        </p:spPr>
        <p:txBody>
          <a:bodyPr/>
          <a:lstStyle/>
          <a:p>
            <a:pPr marL="0" indent="0">
              <a:buNone/>
            </a:pPr>
            <a:r>
              <a:rPr lang="en-US" dirty="0"/>
              <a:t>https://mslibrary.measureup.com/</a:t>
            </a:r>
          </a:p>
        </p:txBody>
      </p:sp>
      <p:sp>
        <p:nvSpPr>
          <p:cNvPr id="3" name="Title 2"/>
          <p:cNvSpPr>
            <a:spLocks noGrp="1"/>
          </p:cNvSpPr>
          <p:nvPr>
            <p:ph type="title"/>
          </p:nvPr>
        </p:nvSpPr>
        <p:spPr/>
        <p:txBody>
          <a:bodyPr/>
          <a:lstStyle/>
          <a:p>
            <a:r>
              <a:rPr lang="en-US" dirty="0" err="1"/>
              <a:t>MeasureUp</a:t>
            </a:r>
            <a:endParaRPr lang="en-US" dirty="0"/>
          </a:p>
        </p:txBody>
      </p:sp>
      <p:sp>
        <p:nvSpPr>
          <p:cNvPr id="8" name="Text Placeholder 1"/>
          <p:cNvSpPr txBox="1">
            <a:spLocks/>
          </p:cNvSpPr>
          <p:nvPr/>
        </p:nvSpPr>
        <p:spPr>
          <a:xfrm>
            <a:off x="274638" y="2201862"/>
            <a:ext cx="11887200" cy="332398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4000" b="0" i="0" u="none" strike="noStrike" kern="1200" cap="none" spc="0" normalizeH="0" baseline="0" noProof="0" dirty="0">
                <a:ln>
                  <a:noFill/>
                </a:ln>
                <a:solidFill>
                  <a:schemeClr val="tx2"/>
                </a:solidFill>
                <a:effectLst/>
                <a:uLnTx/>
                <a:uFillTx/>
                <a:latin typeface="+mj-lt"/>
                <a:ea typeface="+mn-ea"/>
                <a:cs typeface="+mn-cs"/>
              </a:rPr>
              <a:t>Similar to real testing environment</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4000" b="0" i="0" u="none" strike="noStrike" kern="1200" cap="none" spc="0" normalizeH="0" baseline="0" noProof="0" dirty="0">
                <a:ln>
                  <a:noFill/>
                </a:ln>
                <a:solidFill>
                  <a:schemeClr val="tx2"/>
                </a:solidFill>
                <a:effectLst/>
                <a:uLnTx/>
                <a:uFillTx/>
                <a:latin typeface="+mj-lt"/>
                <a:ea typeface="+mn-ea"/>
                <a:cs typeface="+mn-cs"/>
              </a:rPr>
              <a:t>Take the 70-357 practice test</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4000" b="0" i="0" u="none" strike="noStrike" kern="1200" cap="none" spc="0" normalizeH="0" baseline="0" noProof="0" dirty="0">
                <a:ln>
                  <a:noFill/>
                </a:ln>
                <a:solidFill>
                  <a:schemeClr val="tx2"/>
                </a:solidFill>
                <a:effectLst/>
                <a:uLnTx/>
                <a:uFillTx/>
                <a:latin typeface="+mj-lt"/>
                <a:ea typeface="+mn-ea"/>
                <a:cs typeface="+mn-cs"/>
              </a:rPr>
              <a:t>Also take 70-354 and 70-355 for extra practice</a:t>
            </a:r>
          </a:p>
          <a:p>
            <a:pPr marL="342900" marR="0" lvl="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4000" b="0" i="0" u="none" strike="noStrike" kern="1200" cap="none" spc="0" normalizeH="0" baseline="0" noProof="0" dirty="0">
                <a:ln>
                  <a:noFill/>
                </a:ln>
                <a:solidFill>
                  <a:schemeClr val="tx2"/>
                </a:solidFill>
                <a:effectLst/>
                <a:uLnTx/>
                <a:uFillTx/>
                <a:latin typeface="+mj-lt"/>
                <a:ea typeface="+mn-ea"/>
                <a:cs typeface="+mn-cs"/>
              </a:rPr>
              <a:t>Not same questions, but can highlight where you need </a:t>
            </a:r>
            <a:r>
              <a:rPr kumimoji="0" lang="en-US" sz="4000" b="0" i="0" u="none" strike="noStrike" kern="1200" cap="none" spc="0" normalizeH="0" baseline="0" noProof="0">
                <a:ln>
                  <a:noFill/>
                </a:ln>
                <a:solidFill>
                  <a:schemeClr val="tx2"/>
                </a:solidFill>
                <a:effectLst/>
                <a:uLnTx/>
                <a:uFillTx/>
                <a:latin typeface="+mj-lt"/>
                <a:ea typeface="+mn-ea"/>
                <a:cs typeface="+mn-cs"/>
              </a:rPr>
              <a:t>more work</a:t>
            </a:r>
            <a:endParaRPr kumimoji="0" lang="en-US" sz="4000" b="0" i="0" u="none" strike="noStrike" kern="1200" cap="none" spc="0" normalizeH="0" baseline="0" noProof="0" dirty="0">
              <a:ln>
                <a:noFill/>
              </a:ln>
              <a:solidFill>
                <a:schemeClr val="tx2"/>
              </a:solidFill>
              <a:effectLst/>
              <a:uLnTx/>
              <a:uFillTx/>
              <a:latin typeface="+mj-lt"/>
              <a:ea typeface="+mn-ea"/>
              <a:cs typeface="+mn-cs"/>
            </a:endParaRPr>
          </a:p>
        </p:txBody>
      </p:sp>
    </p:spTree>
    <p:extLst>
      <p:ext uri="{BB962C8B-B14F-4D97-AF65-F5344CB8AC3E}">
        <p14:creationId xmlns:p14="http://schemas.microsoft.com/office/powerpoint/2010/main" val="113834666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3757"/>
          </a:xfrm>
        </p:spPr>
        <p:txBody>
          <a:bodyPr/>
          <a:lstStyle/>
          <a:p>
            <a:r>
              <a:rPr lang="en-US" dirty="0"/>
              <a:t>Prepare an app for suspension, resume from suspension or termination, extend execution and monitor suspension errors</a:t>
            </a:r>
          </a:p>
          <a:p>
            <a:r>
              <a:rPr lang="en-US" sz="2800" dirty="0"/>
              <a:t>Launching, resuming, and background tasks: </a:t>
            </a:r>
            <a:r>
              <a:rPr lang="en-US" sz="2800" dirty="0">
                <a:hlinkClick r:id="rId2"/>
              </a:rPr>
              <a:t>https://msdn.microsoft.com/windows/uwp/launch-resume/index</a:t>
            </a:r>
            <a:r>
              <a:rPr lang="en-US" sz="2800" dirty="0"/>
              <a:t> </a:t>
            </a:r>
          </a:p>
          <a:p>
            <a:r>
              <a:rPr lang="en-US" sz="2800" dirty="0"/>
              <a:t>Handle app resume: </a:t>
            </a:r>
            <a:r>
              <a:rPr lang="en-US" sz="2800" dirty="0">
                <a:hlinkClick r:id="rId3"/>
              </a:rPr>
              <a:t>https://msdn.microsoft.com/windows/uwp/launch-resume/resume-an-app</a:t>
            </a:r>
            <a:r>
              <a:rPr lang="en-US" sz="2800" dirty="0"/>
              <a:t> </a:t>
            </a:r>
          </a:p>
          <a:p>
            <a:r>
              <a:rPr lang="en-US" sz="2800" dirty="0"/>
              <a:t>Handle app suspend: </a:t>
            </a:r>
            <a:r>
              <a:rPr lang="en-US" sz="2800" dirty="0">
                <a:hlinkClick r:id="rId4"/>
              </a:rPr>
              <a:t>https://msdn.microsoft.com/windows/uwp/launch-resume/suspend-an-app</a:t>
            </a:r>
            <a:r>
              <a:rPr lang="en-US" sz="2800" dirty="0"/>
              <a:t>  </a:t>
            </a:r>
          </a:p>
          <a:p>
            <a:r>
              <a:rPr lang="en-US" sz="2800" dirty="0"/>
              <a:t>Optimize suspend/resume: </a:t>
            </a:r>
            <a:r>
              <a:rPr lang="en-US" sz="2800" dirty="0">
                <a:hlinkClick r:id="rId5"/>
              </a:rPr>
              <a:t>https://msdn.microsoft.com/en-us/windows/uwp/debug-test-perf/optimize-suspend-resume</a:t>
            </a:r>
            <a:r>
              <a:rPr lang="en-US" sz="2800" dirty="0"/>
              <a:t>  </a:t>
            </a:r>
          </a:p>
        </p:txBody>
      </p:sp>
      <p:sp>
        <p:nvSpPr>
          <p:cNvPr id="3" name="Title 2"/>
          <p:cNvSpPr>
            <a:spLocks noGrp="1"/>
          </p:cNvSpPr>
          <p:nvPr>
            <p:ph type="title"/>
          </p:nvPr>
        </p:nvSpPr>
        <p:spPr/>
        <p:txBody>
          <a:bodyPr/>
          <a:lstStyle/>
          <a:p>
            <a:r>
              <a:rPr lang="en-US" dirty="0"/>
              <a:t>Manage app suspension and resuming </a:t>
            </a:r>
          </a:p>
        </p:txBody>
      </p:sp>
    </p:spTree>
    <p:extLst>
      <p:ext uri="{BB962C8B-B14F-4D97-AF65-F5344CB8AC3E}">
        <p14:creationId xmlns:p14="http://schemas.microsoft.com/office/powerpoint/2010/main" val="61292757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Text Placeholder 1"/>
          <p:cNvSpPr>
            <a:spLocks noGrp="1"/>
          </p:cNvSpPr>
          <p:nvPr>
            <p:ph type="body" sz="quarter" idx="10"/>
          </p:nvPr>
        </p:nvSpPr>
        <p:spPr>
          <a:xfrm>
            <a:off x="274638" y="1212850"/>
            <a:ext cx="11887200" cy="1415772"/>
          </a:xfrm>
        </p:spPr>
        <p:txBody>
          <a:bodyPr/>
          <a:lstStyle/>
          <a:p>
            <a:r>
              <a:rPr lang="en-US" dirty="0"/>
              <a:t>Understand Events that are raised</a:t>
            </a:r>
          </a:p>
          <a:p>
            <a:r>
              <a:rPr lang="en-US" dirty="0"/>
              <a:t>Understand actions performed</a:t>
            </a:r>
          </a:p>
        </p:txBody>
      </p:sp>
      <p:sp>
        <p:nvSpPr>
          <p:cNvPr id="3" name="Title 2"/>
          <p:cNvSpPr>
            <a:spLocks noGrp="1"/>
          </p:cNvSpPr>
          <p:nvPr>
            <p:ph type="title"/>
          </p:nvPr>
        </p:nvSpPr>
        <p:spPr/>
        <p:txBody>
          <a:bodyPr/>
          <a:lstStyle/>
          <a:p>
            <a:r>
              <a:rPr lang="en-US" dirty="0" err="1"/>
              <a:t>ZoomIn</a:t>
            </a:r>
            <a:r>
              <a:rPr lang="en-US" dirty="0"/>
              <a:t> on Suspend/Resume</a:t>
            </a:r>
          </a:p>
        </p:txBody>
      </p:sp>
      <p:pic>
        <p:nvPicPr>
          <p:cNvPr id="5" name="Picture 4"/>
          <p:cNvPicPr>
            <a:picLocks noChangeAspect="1"/>
          </p:cNvPicPr>
          <p:nvPr/>
        </p:nvPicPr>
        <p:blipFill>
          <a:blip r:embed="rId2"/>
          <a:stretch>
            <a:fillRect/>
          </a:stretch>
        </p:blipFill>
        <p:spPr>
          <a:xfrm>
            <a:off x="10816853" y="295274"/>
            <a:ext cx="1344985" cy="1358663"/>
          </a:xfrm>
          <a:prstGeom prst="rect">
            <a:avLst/>
          </a:prstGeom>
        </p:spPr>
      </p:pic>
    </p:spTree>
    <p:extLst>
      <p:ext uri="{BB962C8B-B14F-4D97-AF65-F5344CB8AC3E}">
        <p14:creationId xmlns:p14="http://schemas.microsoft.com/office/powerpoint/2010/main" val="38246746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Title 2"/>
          <p:cNvSpPr>
            <a:spLocks noGrp="1"/>
          </p:cNvSpPr>
          <p:nvPr>
            <p:ph type="title"/>
          </p:nvPr>
        </p:nvSpPr>
        <p:spPr/>
        <p:txBody>
          <a:bodyPr/>
          <a:lstStyle/>
          <a:p>
            <a:r>
              <a:rPr lang="en-US" dirty="0" err="1"/>
              <a:t>ZoomIn</a:t>
            </a:r>
            <a:r>
              <a:rPr lang="en-US" dirty="0"/>
              <a:t> on Suspend/Resume</a:t>
            </a:r>
          </a:p>
        </p:txBody>
      </p:sp>
      <p:sp>
        <p:nvSpPr>
          <p:cNvPr id="4" name="Text Placeholder 4"/>
          <p:cNvSpPr txBox="1">
            <a:spLocks/>
          </p:cNvSpPr>
          <p:nvPr/>
        </p:nvSpPr>
        <p:spPr>
          <a:xfrm>
            <a:off x="427037" y="1736850"/>
            <a:ext cx="9753600" cy="3176254"/>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public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MainPage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InitializeComponent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Application</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.Current.Resuming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EventHandler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Object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&gt;(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App_Resuming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private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App_Resuming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Object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sender, </a:t>
            </a:r>
            <a:r>
              <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Object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TODO: Refresh network data</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endParaRPr>
          </a:p>
        </p:txBody>
      </p:sp>
      <p:sp>
        <p:nvSpPr>
          <p:cNvPr id="5" name="TextBox 4"/>
          <p:cNvSpPr txBox="1"/>
          <p:nvPr/>
        </p:nvSpPr>
        <p:spPr>
          <a:xfrm>
            <a:off x="204453" y="1212849"/>
            <a:ext cx="450770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Register and Handle Resume</a:t>
            </a:r>
          </a:p>
        </p:txBody>
      </p:sp>
      <p:pic>
        <p:nvPicPr>
          <p:cNvPr id="7" name="Picture 6"/>
          <p:cNvPicPr>
            <a:picLocks noChangeAspect="1"/>
          </p:cNvPicPr>
          <p:nvPr/>
        </p:nvPicPr>
        <p:blipFill>
          <a:blip r:embed="rId2"/>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4540537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Title 2"/>
          <p:cNvSpPr>
            <a:spLocks noGrp="1"/>
          </p:cNvSpPr>
          <p:nvPr>
            <p:ph type="title"/>
          </p:nvPr>
        </p:nvSpPr>
        <p:spPr/>
        <p:txBody>
          <a:bodyPr/>
          <a:lstStyle/>
          <a:p>
            <a:r>
              <a:rPr lang="en-US" dirty="0" err="1"/>
              <a:t>ZoomIn</a:t>
            </a:r>
            <a:r>
              <a:rPr lang="en-US" dirty="0"/>
              <a:t> on Suspend/Resume</a:t>
            </a:r>
          </a:p>
        </p:txBody>
      </p:sp>
      <p:sp>
        <p:nvSpPr>
          <p:cNvPr id="4" name="Text Placeholder 4"/>
          <p:cNvSpPr txBox="1">
            <a:spLocks/>
          </p:cNvSpPr>
          <p:nvPr/>
        </p:nvSpPr>
        <p:spPr>
          <a:xfrm>
            <a:off x="427037" y="1736850"/>
            <a:ext cx="7613984" cy="4893647"/>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partial class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MainPage</a:t>
            </a:r>
            <a:endPar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public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MainPage</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InitializeComponent</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Application.Current.Suspending</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 new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SuspendingEventHandler</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App_Suspending</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async</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void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App_Suspending</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Object sender,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Windows.ApplicationModel.SuspendingEventArgs</a:t>
            </a: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 TODO: This is the time to save app data in case the process is terminated</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accent6">
                    <a:lumMod val="90000"/>
                    <a:lumOff val="10000"/>
                  </a:schemeClr>
                </a:solidFill>
                <a:effectLst/>
                <a:uLnTx/>
                <a:uFillTx/>
                <a:latin typeface="Consolas" panose="020B0609020204030204" pitchFamily="49" charset="0"/>
                <a:ea typeface="+mn-ea"/>
                <a:cs typeface="Consolas" panose="020B0609020204030204" pitchFamily="49" charset="0"/>
              </a:rPr>
              <a:t>    }</a:t>
            </a:r>
          </a:p>
        </p:txBody>
      </p:sp>
      <p:sp>
        <p:nvSpPr>
          <p:cNvPr id="5" name="TextBox 4"/>
          <p:cNvSpPr txBox="1"/>
          <p:nvPr/>
        </p:nvSpPr>
        <p:spPr>
          <a:xfrm>
            <a:off x="204453" y="1212849"/>
            <a:ext cx="513416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Register and Handle Suspension</a:t>
            </a:r>
          </a:p>
        </p:txBody>
      </p:sp>
      <p:pic>
        <p:nvPicPr>
          <p:cNvPr id="7" name="Picture 6"/>
          <p:cNvPicPr>
            <a:picLocks noChangeAspect="1"/>
          </p:cNvPicPr>
          <p:nvPr/>
        </p:nvPicPr>
        <p:blipFill>
          <a:blip r:embed="rId2"/>
          <a:stretch>
            <a:fillRect/>
          </a:stretch>
        </p:blipFill>
        <p:spPr>
          <a:xfrm>
            <a:off x="10889404" y="295274"/>
            <a:ext cx="1344985" cy="1358663"/>
          </a:xfrm>
          <a:prstGeom prst="rect">
            <a:avLst/>
          </a:prstGeom>
        </p:spPr>
      </p:pic>
    </p:spTree>
    <p:extLst>
      <p:ext uri="{BB962C8B-B14F-4D97-AF65-F5344CB8AC3E}">
        <p14:creationId xmlns:p14="http://schemas.microsoft.com/office/powerpoint/2010/main" val="16882070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Implement data access and data binding</a:t>
            </a:r>
          </a:p>
        </p:txBody>
      </p:sp>
    </p:spTree>
    <p:extLst>
      <p:ext uri="{BB962C8B-B14F-4D97-AF65-F5344CB8AC3E}">
        <p14:creationId xmlns:p14="http://schemas.microsoft.com/office/powerpoint/2010/main" val="282597400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3757"/>
          </a:xfrm>
        </p:spPr>
        <p:txBody>
          <a:bodyPr/>
          <a:lstStyle/>
          <a:p>
            <a:r>
              <a:rPr lang="en-US" b="1" dirty="0"/>
              <a:t>Access data by using </a:t>
            </a:r>
            <a:r>
              <a:rPr lang="en-US" b="1" dirty="0" err="1"/>
              <a:t>EFCore</a:t>
            </a:r>
            <a:r>
              <a:rPr lang="en-US" b="1" dirty="0"/>
              <a:t> with SQLite, implement a local SQLite database</a:t>
            </a:r>
          </a:p>
          <a:p>
            <a:r>
              <a:rPr lang="en-US" sz="3600" u="sng" dirty="0">
                <a:hlinkClick r:id="rId2"/>
              </a:rPr>
              <a:t>https://docs.efproject.net/en/latest/platforms/uwp/getting-started.html</a:t>
            </a:r>
            <a:endParaRPr lang="en-US" sz="3600" dirty="0"/>
          </a:p>
          <a:p>
            <a:r>
              <a:rPr lang="en-US" sz="3600" u="sng" dirty="0">
                <a:hlinkClick r:id="rId3"/>
              </a:rPr>
              <a:t>http://blog.medhat.ca/2015/09/using-sqlite-with-windows-10-uwp.html</a:t>
            </a:r>
            <a:endParaRPr lang="en-US" sz="3600" u="sng" dirty="0"/>
          </a:p>
          <a:p>
            <a:r>
              <a:rPr lang="en-US" sz="3600" u="sng" dirty="0">
                <a:hlinkClick r:id="rId4"/>
              </a:rPr>
              <a:t>https://blogs.windows.com/buildingapps/2016/05/03/data-access-in-universal-windows-platform-uwp-apps/</a:t>
            </a:r>
            <a:endParaRPr lang="en-US" sz="3200" dirty="0"/>
          </a:p>
          <a:p>
            <a:endParaRPr lang="en-US" dirty="0"/>
          </a:p>
        </p:txBody>
      </p:sp>
      <p:sp>
        <p:nvSpPr>
          <p:cNvPr id="3" name="Title 2"/>
          <p:cNvSpPr>
            <a:spLocks noGrp="1"/>
          </p:cNvSpPr>
          <p:nvPr>
            <p:ph type="title"/>
          </p:nvPr>
        </p:nvSpPr>
        <p:spPr/>
        <p:txBody>
          <a:bodyPr/>
          <a:lstStyle/>
          <a:p>
            <a:r>
              <a:rPr lang="en-US" dirty="0"/>
              <a:t>Access data by using Entity Framework (EF) </a:t>
            </a:r>
          </a:p>
        </p:txBody>
      </p:sp>
    </p:spTree>
    <p:extLst>
      <p:ext uri="{BB962C8B-B14F-4D97-AF65-F5344CB8AC3E}">
        <p14:creationId xmlns:p14="http://schemas.microsoft.com/office/powerpoint/2010/main" val="40763671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98510"/>
          </a:xfrm>
        </p:spPr>
        <p:txBody>
          <a:bodyPr/>
          <a:lstStyle/>
          <a:p>
            <a:r>
              <a:rPr lang="en-US" b="1" dirty="0"/>
              <a:t>Implement the {Binding} Extension</a:t>
            </a:r>
          </a:p>
          <a:p>
            <a:r>
              <a:rPr lang="en-US" b="1" dirty="0"/>
              <a:t>Implement the {</a:t>
            </a:r>
            <a:r>
              <a:rPr lang="en-US" b="1" dirty="0" err="1"/>
              <a:t>x:Bind</a:t>
            </a:r>
            <a:r>
              <a:rPr lang="en-US" b="1" dirty="0"/>
              <a:t>} extension </a:t>
            </a:r>
          </a:p>
          <a:p>
            <a:r>
              <a:rPr lang="en-US" sz="3200" dirty="0"/>
              <a:t>Binding Markup - </a:t>
            </a:r>
            <a:r>
              <a:rPr lang="en-US" sz="3200" dirty="0">
                <a:hlinkClick r:id="rId2"/>
              </a:rPr>
              <a:t>https://msdn.microsoft.com/en-us/windows/uwp/xaml-platform/binding-markup-extension?f=255&amp;MSPPError=-2147217396</a:t>
            </a:r>
            <a:r>
              <a:rPr lang="en-US" sz="3200" dirty="0"/>
              <a:t> </a:t>
            </a:r>
          </a:p>
          <a:p>
            <a:r>
              <a:rPr lang="en-US" sz="3200" dirty="0"/>
              <a:t>x:Bind - </a:t>
            </a:r>
            <a:r>
              <a:rPr lang="en-US" sz="3200" dirty="0">
                <a:hlinkClick r:id="rId3"/>
              </a:rPr>
              <a:t>https://msdn.microsoft.com/en-us/windows/uwp/xaml-platform/x-bind-markup-extension?f=255&amp;MSPPError=-2147217396</a:t>
            </a:r>
            <a:r>
              <a:rPr lang="en-US" sz="3200" dirty="0"/>
              <a:t> </a:t>
            </a:r>
          </a:p>
          <a:p>
            <a:r>
              <a:rPr lang="en-US" sz="3200" dirty="0"/>
              <a:t>x:Bind markup extensions - </a:t>
            </a:r>
            <a:r>
              <a:rPr lang="en-US" sz="3200" u="sng" dirty="0">
                <a:hlinkClick r:id="rId4"/>
              </a:rPr>
              <a:t>https://msdn.microsoft.com/en-us/windows/uwp/xaml-platform/x-bind-markup-extension</a:t>
            </a:r>
            <a:endParaRPr lang="en-US" sz="3200" dirty="0"/>
          </a:p>
          <a:p>
            <a:endParaRPr lang="en-US" sz="3200" dirty="0"/>
          </a:p>
        </p:txBody>
      </p:sp>
      <p:sp>
        <p:nvSpPr>
          <p:cNvPr id="3" name="Title 2"/>
          <p:cNvSpPr>
            <a:spLocks noGrp="1"/>
          </p:cNvSpPr>
          <p:nvPr>
            <p:ph type="title"/>
          </p:nvPr>
        </p:nvSpPr>
        <p:spPr/>
        <p:txBody>
          <a:bodyPr/>
          <a:lstStyle/>
          <a:p>
            <a:r>
              <a:rPr lang="en-US" dirty="0"/>
              <a:t>Binding</a:t>
            </a:r>
          </a:p>
        </p:txBody>
      </p:sp>
    </p:spTree>
    <p:extLst>
      <p:ext uri="{BB962C8B-B14F-4D97-AF65-F5344CB8AC3E}">
        <p14:creationId xmlns:p14="http://schemas.microsoft.com/office/powerpoint/2010/main" val="85053399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ZoomIn</a:t>
            </a:r>
            <a:r>
              <a:rPr lang="en-US" dirty="0"/>
              <a:t> on Data Binding</a:t>
            </a:r>
          </a:p>
        </p:txBody>
      </p:sp>
      <p:sp>
        <p:nvSpPr>
          <p:cNvPr id="5" name="Text Placeholder 4"/>
          <p:cNvSpPr>
            <a:spLocks noGrp="1"/>
          </p:cNvSpPr>
          <p:nvPr>
            <p:ph type="body" sz="quarter" idx="10"/>
          </p:nvPr>
        </p:nvSpPr>
        <p:spPr>
          <a:xfrm>
            <a:off x="427036" y="4467609"/>
            <a:ext cx="10392181" cy="1292662"/>
          </a:xfrm>
          <a:solidFill>
            <a:schemeClr val="bg1">
              <a:lumMod val="95000"/>
            </a:schemeClr>
          </a:solidFill>
        </p:spPr>
        <p:txBody>
          <a:bodyPr/>
          <a:lstStyle/>
          <a:p>
            <a:r>
              <a:rPr lang="en-US" sz="1800" dirty="0">
                <a:solidFill>
                  <a:srgbClr val="0000FF"/>
                </a:solidFill>
              </a:rPr>
              <a:t>&lt;</a:t>
            </a:r>
            <a:r>
              <a:rPr lang="en-US" sz="1800" dirty="0">
                <a:solidFill>
                  <a:srgbClr val="A31515"/>
                </a:solidFill>
              </a:rPr>
              <a:t>Page</a:t>
            </a:r>
            <a:r>
              <a:rPr lang="en-US" sz="1800" dirty="0">
                <a:solidFill>
                  <a:srgbClr val="FF0000"/>
                </a:solidFill>
              </a:rPr>
              <a:t> x</a:t>
            </a:r>
            <a:r>
              <a:rPr lang="en-US" sz="1800" dirty="0">
                <a:solidFill>
                  <a:srgbClr val="0000FF"/>
                </a:solidFill>
              </a:rPr>
              <a:t>:</a:t>
            </a:r>
            <a:r>
              <a:rPr lang="en-US" sz="1800" dirty="0">
                <a:solidFill>
                  <a:srgbClr val="FF0000"/>
                </a:solidFill>
              </a:rPr>
              <a:t>Class</a:t>
            </a:r>
            <a:r>
              <a:rPr lang="en-US" sz="1800" dirty="0">
                <a:solidFill>
                  <a:srgbClr val="0000FF"/>
                </a:solidFill>
              </a:rPr>
              <a:t>="QuizGame.View.HostView" ... &gt;</a:t>
            </a:r>
            <a:endParaRPr lang="en-US" sz="1800" dirty="0">
              <a:solidFill>
                <a:srgbClr val="000000"/>
              </a:solidFill>
            </a:endParaRPr>
          </a:p>
          <a:p>
            <a:r>
              <a:rPr lang="en-US" sz="1800" dirty="0">
                <a:solidFill>
                  <a:srgbClr val="000000"/>
                </a:solidFill>
              </a:rPr>
              <a:t>    </a:t>
            </a:r>
            <a:r>
              <a:rPr lang="en-US" sz="1800" dirty="0">
                <a:solidFill>
                  <a:srgbClr val="0000FF"/>
                </a:solidFill>
              </a:rPr>
              <a:t>&lt;</a:t>
            </a:r>
            <a:r>
              <a:rPr lang="en-US" sz="1800" dirty="0">
                <a:solidFill>
                  <a:srgbClr val="A31515"/>
                </a:solidFill>
              </a:rPr>
              <a:t>Button</a:t>
            </a:r>
            <a:r>
              <a:rPr lang="en-US" sz="1800" dirty="0">
                <a:solidFill>
                  <a:srgbClr val="FF0000"/>
                </a:solidFill>
              </a:rPr>
              <a:t> Content</a:t>
            </a:r>
            <a:r>
              <a:rPr lang="en-US" sz="1800" dirty="0">
                <a:solidFill>
                  <a:srgbClr val="0000FF"/>
                </a:solidFill>
              </a:rPr>
              <a:t>="{</a:t>
            </a:r>
            <a:r>
              <a:rPr lang="en-US" sz="1800" dirty="0" err="1">
                <a:solidFill>
                  <a:srgbClr val="A31515"/>
                </a:solidFill>
              </a:rPr>
              <a:t>x</a:t>
            </a:r>
            <a:r>
              <a:rPr lang="en-US" sz="1800" dirty="0" err="1">
                <a:solidFill>
                  <a:srgbClr val="0000FF"/>
                </a:solidFill>
              </a:rPr>
              <a:t>:</a:t>
            </a:r>
            <a:r>
              <a:rPr lang="en-US" sz="1800" dirty="0" err="1">
                <a:solidFill>
                  <a:srgbClr val="A31515"/>
                </a:solidFill>
              </a:rPr>
              <a:t>Bind</a:t>
            </a:r>
            <a:r>
              <a:rPr lang="en-US" sz="1800" dirty="0">
                <a:solidFill>
                  <a:srgbClr val="FF0000"/>
                </a:solidFill>
              </a:rPr>
              <a:t> Path</a:t>
            </a:r>
            <a:r>
              <a:rPr lang="en-US" sz="1800" dirty="0">
                <a:solidFill>
                  <a:srgbClr val="0000FF"/>
                </a:solidFill>
              </a:rPr>
              <a:t>=</a:t>
            </a:r>
            <a:r>
              <a:rPr lang="en-US" sz="1800" dirty="0" err="1">
                <a:solidFill>
                  <a:srgbClr val="0000FF"/>
                </a:solidFill>
              </a:rPr>
              <a:t>ViewModel.NextButtonText</a:t>
            </a:r>
            <a:r>
              <a:rPr lang="en-US" sz="1800" dirty="0">
                <a:solidFill>
                  <a:srgbClr val="0000FF"/>
                </a:solidFill>
              </a:rPr>
              <a:t>,</a:t>
            </a:r>
            <a:r>
              <a:rPr lang="en-US" sz="1800" dirty="0">
                <a:solidFill>
                  <a:srgbClr val="FF0000"/>
                </a:solidFill>
              </a:rPr>
              <a:t> Mode</a:t>
            </a:r>
            <a:r>
              <a:rPr lang="en-US" sz="1800" dirty="0">
                <a:solidFill>
                  <a:srgbClr val="0000FF"/>
                </a:solidFill>
              </a:rPr>
              <a:t>=</a:t>
            </a:r>
            <a:r>
              <a:rPr lang="en-US" sz="1800" dirty="0" err="1">
                <a:solidFill>
                  <a:srgbClr val="0000FF"/>
                </a:solidFill>
              </a:rPr>
              <a:t>OneWay</a:t>
            </a:r>
            <a:r>
              <a:rPr lang="en-US" sz="1800" dirty="0">
                <a:solidFill>
                  <a:srgbClr val="0000FF"/>
                </a:solidFill>
              </a:rPr>
              <a:t>}" ... /&gt;</a:t>
            </a:r>
            <a:endParaRPr lang="en-US" sz="1800" dirty="0">
              <a:solidFill>
                <a:srgbClr val="000000"/>
              </a:solidFill>
            </a:endParaRPr>
          </a:p>
          <a:p>
            <a:r>
              <a:rPr lang="en-US" sz="1800" dirty="0">
                <a:solidFill>
                  <a:srgbClr val="0000FF"/>
                </a:solidFill>
              </a:rPr>
              <a:t>&lt;/</a:t>
            </a:r>
            <a:r>
              <a:rPr lang="en-US" sz="1800" dirty="0">
                <a:solidFill>
                  <a:srgbClr val="A31515"/>
                </a:solidFill>
              </a:rPr>
              <a:t>Page</a:t>
            </a:r>
            <a:r>
              <a:rPr lang="en-US" sz="1800" dirty="0">
                <a:solidFill>
                  <a:srgbClr val="0000FF"/>
                </a:solidFill>
              </a:rPr>
              <a:t>&gt;</a:t>
            </a:r>
            <a:endParaRPr lang="en-US" sz="1800" dirty="0"/>
          </a:p>
        </p:txBody>
      </p:sp>
      <p:sp>
        <p:nvSpPr>
          <p:cNvPr id="11" name="TextBox 10"/>
          <p:cNvSpPr txBox="1"/>
          <p:nvPr/>
        </p:nvSpPr>
        <p:spPr>
          <a:xfrm>
            <a:off x="204788" y="3952875"/>
            <a:ext cx="1786524" cy="627864"/>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err="1">
                <a:ln>
                  <a:noFill/>
                </a:ln>
                <a:gradFill>
                  <a:gsLst>
                    <a:gs pos="2917">
                      <a:schemeClr val="tx1"/>
                    </a:gs>
                    <a:gs pos="30000">
                      <a:schemeClr val="tx1"/>
                    </a:gs>
                  </a:gsLst>
                  <a:lin ang="5400000" scaled="0"/>
                </a:gradFill>
                <a:effectLst/>
                <a:uLnTx/>
                <a:uFillTx/>
              </a:rPr>
              <a:t>x:Bind</a:t>
            </a: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 </a:t>
            </a:r>
          </a:p>
        </p:txBody>
      </p:sp>
      <p:sp>
        <p:nvSpPr>
          <p:cNvPr id="12" name="Text Placeholder 4"/>
          <p:cNvSpPr txBox="1">
            <a:spLocks/>
          </p:cNvSpPr>
          <p:nvPr/>
        </p:nvSpPr>
        <p:spPr>
          <a:xfrm>
            <a:off x="427037" y="1736850"/>
            <a:ext cx="10392180" cy="1292662"/>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Page</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x</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Class</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="QuizGame.View.HostView"</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DataContext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StaticResource</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ViewModel</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 &gt;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Button</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Content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Binding</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Path</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NextButtonText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Mode</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OneWay</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 /&gt;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&lt;/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Page</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&gt;</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13" name="TextBox 12"/>
          <p:cNvSpPr txBox="1"/>
          <p:nvPr/>
        </p:nvSpPr>
        <p:spPr>
          <a:xfrm>
            <a:off x="204788" y="1212850"/>
            <a:ext cx="2592797" cy="628650"/>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chemeClr val="tx1"/>
                    </a:gs>
                    <a:gs pos="30000">
                      <a:schemeClr val="tx1"/>
                    </a:gs>
                  </a:gsLst>
                  <a:lin ang="5400000" scaled="0"/>
                </a:gradFill>
                <a:effectLst/>
                <a:uLnTx/>
                <a:uFillTx/>
              </a:rPr>
              <a:t>Classic</a:t>
            </a:r>
          </a:p>
        </p:txBody>
      </p:sp>
      <p:sp>
        <p:nvSpPr>
          <p:cNvPr id="14" name="Rectangle 13"/>
          <p:cNvSpPr/>
          <p:nvPr/>
        </p:nvSpPr>
        <p:spPr>
          <a:xfrm>
            <a:off x="427037" y="6392862"/>
            <a:ext cx="11451537"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https://msdn.microsoft.com/en-us/windows/uwp/xaml-platform/x-bind-markup-extension</a:t>
            </a:r>
            <a:r>
              <a:rPr kumimoji="0" lang="en-US" sz="1800" b="0" i="0" u="none" strike="noStrike" kern="0" cap="none" spc="0" normalizeH="0" baseline="0" noProof="0" dirty="0">
                <a:ln>
                  <a:noFill/>
                </a:ln>
                <a:solidFill>
                  <a:sysClr val="windowText" lastClr="000000"/>
                </a:solidFill>
                <a:effectLst/>
                <a:uLnTx/>
                <a:uFillTx/>
              </a:rPr>
              <a:t> </a:t>
            </a:r>
          </a:p>
        </p:txBody>
      </p:sp>
      <p:pic>
        <p:nvPicPr>
          <p:cNvPr id="8" name="Picture 7"/>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106131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16429"/>
          </a:xfrm>
        </p:spPr>
        <p:txBody>
          <a:bodyPr/>
          <a:lstStyle/>
          <a:p>
            <a:r>
              <a:rPr lang="en-US" b="1" dirty="0"/>
              <a:t>Implement event binding by applying command patterns, implement a Dispatcher to update the UI thread with </a:t>
            </a:r>
            <a:r>
              <a:rPr lang="en-US" b="1" dirty="0" err="1"/>
              <a:t>async</a:t>
            </a:r>
            <a:r>
              <a:rPr lang="en-US" b="1" dirty="0"/>
              <a:t> return data</a:t>
            </a:r>
          </a:p>
          <a:p>
            <a:r>
              <a:rPr lang="en-US" sz="3200" dirty="0">
                <a:hlinkClick r:id="rId2"/>
              </a:rPr>
              <a:t>https://blogs.msdn.microsoft.com/johnshews_blog/2015/09/09/a-minimal-mvvm-uwp-app/</a:t>
            </a:r>
            <a:r>
              <a:rPr lang="en-US" sz="3200" dirty="0"/>
              <a:t> </a:t>
            </a:r>
          </a:p>
          <a:p>
            <a:r>
              <a:rPr lang="en-US" sz="3200" dirty="0">
                <a:hlinkClick r:id="rId3"/>
              </a:rPr>
              <a:t>https://msdn.microsoft.com/en-us/windows/uwp/data-binding/displaying-data-in-the-designer</a:t>
            </a:r>
            <a:r>
              <a:rPr lang="en-US" sz="3200" dirty="0"/>
              <a:t> </a:t>
            </a:r>
          </a:p>
        </p:txBody>
      </p:sp>
      <p:sp>
        <p:nvSpPr>
          <p:cNvPr id="3" name="Title 2"/>
          <p:cNvSpPr>
            <a:spLocks noGrp="1"/>
          </p:cNvSpPr>
          <p:nvPr>
            <p:ph type="title"/>
          </p:nvPr>
        </p:nvSpPr>
        <p:spPr/>
        <p:txBody>
          <a:bodyPr/>
          <a:lstStyle/>
          <a:p>
            <a:r>
              <a:rPr lang="en-US" dirty="0"/>
              <a:t>Implement MVVM classes and class interactions </a:t>
            </a:r>
          </a:p>
        </p:txBody>
      </p:sp>
    </p:spTree>
    <p:extLst>
      <p:ext uri="{BB962C8B-B14F-4D97-AF65-F5344CB8AC3E}">
        <p14:creationId xmlns:p14="http://schemas.microsoft.com/office/powerpoint/2010/main" val="23854871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ZoomIn</a:t>
            </a:r>
            <a:r>
              <a:rPr lang="en-US" dirty="0"/>
              <a:t> on Dispatcher</a:t>
            </a:r>
          </a:p>
        </p:txBody>
      </p:sp>
      <p:sp>
        <p:nvSpPr>
          <p:cNvPr id="12" name="Text Placeholder 4"/>
          <p:cNvSpPr txBox="1">
            <a:spLocks/>
          </p:cNvSpPr>
          <p:nvPr/>
        </p:nvSpPr>
        <p:spPr>
          <a:xfrm>
            <a:off x="274639" y="1744662"/>
            <a:ext cx="11201400" cy="1815882"/>
          </a:xfrm>
          <a:prstGeom prst="rect">
            <a:avLst/>
          </a:prstGeom>
          <a:solidFill>
            <a:srgbClr val="FFFFFF"/>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dispatcher = </a:t>
            </a: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CoreApplication</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.MainView.CoreWindow.Dispatcher</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dispatcher.RunAsync</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CoreDispatcherPriority</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.Normal</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async</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=&gt;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signInDialog.ShowAsync</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14" name="Rectangle 13"/>
          <p:cNvSpPr/>
          <p:nvPr/>
        </p:nvSpPr>
        <p:spPr>
          <a:xfrm>
            <a:off x="122237" y="6392862"/>
            <a:ext cx="11756337"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https://msdn.microsoft.com/en-us/library/windows/apps/windows.ui.core.coredispatcher.runasync.aspx</a:t>
            </a:r>
            <a:endParaRPr kumimoji="0" lang="en-US" sz="1800" b="0" i="0" u="none" strike="noStrike" kern="0" cap="none" spc="0" normalizeH="0" baseline="0" noProof="0" dirty="0">
              <a:ln>
                <a:noFill/>
              </a:ln>
              <a:solidFill>
                <a:sysClr val="windowText" lastClr="000000"/>
              </a:solidFill>
              <a:effectLst/>
              <a:uLnTx/>
              <a:uFillTx/>
            </a:endParaRPr>
          </a:p>
        </p:txBody>
      </p:sp>
      <p:pic>
        <p:nvPicPr>
          <p:cNvPr id="9" name="Picture 8"/>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106768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a:t>Do not share questions</a:t>
            </a:r>
          </a:p>
          <a:p>
            <a:r>
              <a:rPr lang="en-US" dirty="0"/>
              <a:t>Wiki – contribute!- </a:t>
            </a:r>
            <a:r>
              <a:rPr lang="en-US" dirty="0">
                <a:hlinkClick r:id="rId2"/>
              </a:rPr>
              <a:t>https://aka.ms/70357-study-guide</a:t>
            </a:r>
            <a:r>
              <a:rPr lang="en-US" dirty="0"/>
              <a:t> </a:t>
            </a:r>
          </a:p>
          <a:p>
            <a:r>
              <a:rPr lang="en-US" dirty="0"/>
              <a:t>Email list – </a:t>
            </a:r>
            <a:r>
              <a:rPr lang="en-US" dirty="0">
                <a:hlinkClick r:id="rId3"/>
              </a:rPr>
              <a:t>http://idweb</a:t>
            </a:r>
            <a:r>
              <a:rPr lang="en-US" dirty="0"/>
              <a:t> and join “70537-study”</a:t>
            </a:r>
          </a:p>
          <a:p>
            <a:r>
              <a:rPr lang="en-US" dirty="0">
                <a:hlinkClick r:id="rId4"/>
              </a:rPr>
              <a:t>http://idwebelements/GroupManagement.aspx?Group=70537-study&amp;Operation=join</a:t>
            </a:r>
            <a:r>
              <a:rPr lang="en-US" dirty="0"/>
              <a:t> </a:t>
            </a:r>
          </a:p>
          <a:p>
            <a:endParaRPr lang="en-US" dirty="0"/>
          </a:p>
        </p:txBody>
      </p:sp>
      <p:sp>
        <p:nvSpPr>
          <p:cNvPr id="3" name="Title 2"/>
          <p:cNvSpPr>
            <a:spLocks noGrp="1"/>
          </p:cNvSpPr>
          <p:nvPr>
            <p:ph type="title"/>
          </p:nvPr>
        </p:nvSpPr>
        <p:spPr/>
        <p:txBody>
          <a:bodyPr/>
          <a:lstStyle/>
          <a:p>
            <a:r>
              <a:rPr lang="en-US" dirty="0"/>
              <a:t>70-357 Peering Resources</a:t>
            </a:r>
          </a:p>
        </p:txBody>
      </p:sp>
    </p:spTree>
    <p:extLst>
      <p:ext uri="{BB962C8B-B14F-4D97-AF65-F5344CB8AC3E}">
        <p14:creationId xmlns:p14="http://schemas.microsoft.com/office/powerpoint/2010/main" val="27560043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9374874"/>
          </a:xfrm>
        </p:spPr>
        <p:txBody>
          <a:bodyPr/>
          <a:lstStyle/>
          <a:p>
            <a:r>
              <a:rPr lang="en-US" sz="3600" b="1" dirty="0"/>
              <a:t>Integrate a Share contract to share content with another app, integrate drag-and-drop, launch an app for results, implement app extensions, implement App Services</a:t>
            </a:r>
          </a:p>
          <a:p>
            <a:r>
              <a:rPr lang="en-US" sz="2800" dirty="0"/>
              <a:t>A Developer's Guide to Windows 10: (11) App to App Communication: </a:t>
            </a:r>
            <a:r>
              <a:rPr lang="en-US" sz="2800" dirty="0">
                <a:hlinkClick r:id="rId2"/>
              </a:rPr>
              <a:t>https://channel9.msdn.com/Series/A-Developers-Guide-to-Windows-10/11#time=05m33s</a:t>
            </a:r>
            <a:r>
              <a:rPr lang="en-US" sz="2800" dirty="0"/>
              <a:t>  </a:t>
            </a:r>
          </a:p>
          <a:p>
            <a:r>
              <a:rPr lang="en-US" sz="2800" dirty="0"/>
              <a:t>App-to-App communication: </a:t>
            </a:r>
            <a:r>
              <a:rPr lang="en-US" sz="2800" dirty="0">
                <a:hlinkClick r:id="rId3"/>
              </a:rPr>
              <a:t>https://msdn.microsoft.com/windows/uwp/app-to-app/index</a:t>
            </a:r>
            <a:r>
              <a:rPr lang="en-US" sz="2800" dirty="0"/>
              <a:t>  </a:t>
            </a:r>
          </a:p>
          <a:p>
            <a:r>
              <a:rPr lang="en-US" sz="2800" dirty="0"/>
              <a:t>Copy and paste: </a:t>
            </a:r>
            <a:r>
              <a:rPr lang="en-US" sz="2800" dirty="0">
                <a:hlinkClick r:id="rId4"/>
              </a:rPr>
              <a:t>https://msdn.microsoft.com/en-us/windows/uwp/app-to-app/copy-and-paste</a:t>
            </a:r>
            <a:r>
              <a:rPr lang="en-US" sz="2800" dirty="0"/>
              <a:t> </a:t>
            </a:r>
          </a:p>
          <a:p>
            <a:r>
              <a:rPr lang="en-US" sz="2800" u="sng" dirty="0">
                <a:hlinkClick r:id="rId5"/>
              </a:rPr>
              <a:t>https://msdn.microsoft.com/en-us/windows/uwp/app-to-app/drag-and-drop</a:t>
            </a:r>
            <a:r>
              <a:rPr lang="en-US" sz="2800" dirty="0"/>
              <a:t> </a:t>
            </a:r>
            <a:endParaRPr lang="en-US" sz="1800" dirty="0"/>
          </a:p>
          <a:p>
            <a:endParaRPr lang="en-US" sz="2800" dirty="0"/>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Implement app-to-app communications </a:t>
            </a:r>
          </a:p>
        </p:txBody>
      </p:sp>
    </p:spTree>
    <p:extLst>
      <p:ext uri="{BB962C8B-B14F-4D97-AF65-F5344CB8AC3E}">
        <p14:creationId xmlns:p14="http://schemas.microsoft.com/office/powerpoint/2010/main" val="382966882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25937"/>
          </a:xfrm>
        </p:spPr>
        <p:txBody>
          <a:bodyPr/>
          <a:lstStyle/>
          <a:p>
            <a:r>
              <a:rPr lang="en-US" b="1" dirty="0"/>
              <a:t>Implement JSON and data serialization, access cloud data and Web APIs by using </a:t>
            </a:r>
            <a:r>
              <a:rPr lang="en-US" b="1" dirty="0" err="1"/>
              <a:t>HttpClient</a:t>
            </a:r>
            <a:endParaRPr lang="en-US" b="1" dirty="0"/>
          </a:p>
          <a:p>
            <a:r>
              <a:rPr lang="en-US" sz="3200" dirty="0">
                <a:hlinkClick r:id="rId2"/>
              </a:rPr>
              <a:t>https://blogs.windows.com/buildingapps/2015/11/23/demystifying-httpclient-apis-in-the-universal-windows-platform/#DKeMAc5D7hGv3G0a.99</a:t>
            </a:r>
            <a:r>
              <a:rPr lang="en-US" sz="3200" dirty="0"/>
              <a:t> </a:t>
            </a:r>
          </a:p>
          <a:p>
            <a:r>
              <a:rPr lang="en-US" sz="3200" dirty="0"/>
              <a:t> </a:t>
            </a:r>
            <a:r>
              <a:rPr lang="en-US" sz="3200" dirty="0">
                <a:hlinkClick r:id="rId3"/>
              </a:rPr>
              <a:t>https://msdn.microsoft.com/en-us/windows/uwp/networking/httpclient?f=255&amp;MSPPError=-2147217396</a:t>
            </a:r>
            <a:r>
              <a:rPr lang="en-US" sz="3200" dirty="0"/>
              <a:t>  </a:t>
            </a:r>
          </a:p>
          <a:p>
            <a:endParaRPr lang="en-US" dirty="0"/>
          </a:p>
        </p:txBody>
      </p:sp>
      <p:sp>
        <p:nvSpPr>
          <p:cNvPr id="3" name="Title 2"/>
          <p:cNvSpPr>
            <a:spLocks noGrp="1"/>
          </p:cNvSpPr>
          <p:nvPr>
            <p:ph type="title"/>
          </p:nvPr>
        </p:nvSpPr>
        <p:spPr/>
        <p:txBody>
          <a:bodyPr/>
          <a:lstStyle/>
          <a:p>
            <a:r>
              <a:rPr lang="en-US" dirty="0"/>
              <a:t>Implement REST Web Services </a:t>
            </a:r>
          </a:p>
        </p:txBody>
      </p:sp>
    </p:spTree>
    <p:extLst>
      <p:ext uri="{BB962C8B-B14F-4D97-AF65-F5344CB8AC3E}">
        <p14:creationId xmlns:p14="http://schemas.microsoft.com/office/powerpoint/2010/main" val="22357447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70865"/>
          </a:xfrm>
        </p:spPr>
        <p:txBody>
          <a:bodyPr/>
          <a:lstStyle/>
          <a:p>
            <a:r>
              <a:rPr lang="en-US" b="1" dirty="0"/>
              <a:t>Manage storage by using </a:t>
            </a:r>
            <a:r>
              <a:rPr lang="en-US" b="1" dirty="0" err="1"/>
              <a:t>StorageFile</a:t>
            </a:r>
            <a:r>
              <a:rPr lang="en-US" b="1" dirty="0"/>
              <a:t>, </a:t>
            </a:r>
            <a:r>
              <a:rPr lang="en-US" b="1" dirty="0" err="1"/>
              <a:t>StorageFolder</a:t>
            </a:r>
            <a:r>
              <a:rPr lang="en-US" b="1" dirty="0"/>
              <a:t>, and </a:t>
            </a:r>
            <a:r>
              <a:rPr lang="en-US" b="1" dirty="0" err="1"/>
              <a:t>StorageItem</a:t>
            </a:r>
            <a:endParaRPr lang="en-US" b="1" dirty="0"/>
          </a:p>
          <a:p>
            <a:r>
              <a:rPr lang="en-US" b="1" dirty="0"/>
              <a:t>Access a file location by using </a:t>
            </a:r>
            <a:r>
              <a:rPr lang="en-US" b="1" dirty="0" err="1"/>
              <a:t>FilePickers</a:t>
            </a:r>
            <a:endParaRPr lang="en-US" b="1" dirty="0"/>
          </a:p>
          <a:p>
            <a:r>
              <a:rPr lang="en-US" b="1" dirty="0"/>
              <a:t>Implement data roaming and roaming folders</a:t>
            </a:r>
          </a:p>
          <a:p>
            <a:r>
              <a:rPr lang="en-US" sz="3200" dirty="0">
                <a:hlinkClick r:id="rId2"/>
              </a:rPr>
              <a:t>https://msdn.microsoft.com/en-us/windows/uwp/files/quickstart-using-file-and-folder-pickers</a:t>
            </a:r>
            <a:r>
              <a:rPr lang="en-US" sz="3200" dirty="0"/>
              <a:t> </a:t>
            </a:r>
          </a:p>
          <a:p>
            <a:r>
              <a:rPr lang="en-US" sz="3200" dirty="0" err="1"/>
              <a:t>StorageFile</a:t>
            </a:r>
            <a:r>
              <a:rPr lang="en-US" sz="3200" dirty="0"/>
              <a:t> class - </a:t>
            </a:r>
            <a:r>
              <a:rPr lang="en-US" sz="3200" dirty="0">
                <a:hlinkClick r:id="rId3"/>
              </a:rPr>
              <a:t>https://msdn.microsoft.com/en-us/library/windows/apps/br227171.aspx</a:t>
            </a:r>
            <a:r>
              <a:rPr lang="en-US" sz="3200" dirty="0"/>
              <a:t> </a:t>
            </a:r>
          </a:p>
          <a:p>
            <a:endParaRPr lang="en-US" dirty="0"/>
          </a:p>
          <a:p>
            <a:endParaRPr lang="en-US" dirty="0"/>
          </a:p>
        </p:txBody>
      </p:sp>
      <p:sp>
        <p:nvSpPr>
          <p:cNvPr id="3" name="Title 2"/>
          <p:cNvSpPr>
            <a:spLocks noGrp="1"/>
          </p:cNvSpPr>
          <p:nvPr>
            <p:ph type="title"/>
          </p:nvPr>
        </p:nvSpPr>
        <p:spPr/>
        <p:txBody>
          <a:bodyPr/>
          <a:lstStyle/>
          <a:p>
            <a:r>
              <a:rPr lang="en-US" dirty="0"/>
              <a:t>Implement file system access </a:t>
            </a:r>
          </a:p>
        </p:txBody>
      </p:sp>
    </p:spTree>
    <p:extLst>
      <p:ext uri="{BB962C8B-B14F-4D97-AF65-F5344CB8AC3E}">
        <p14:creationId xmlns:p14="http://schemas.microsoft.com/office/powerpoint/2010/main" val="33975744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p:cNvSpPr txBox="1">
            <a:spLocks/>
          </p:cNvSpPr>
          <p:nvPr/>
        </p:nvSpPr>
        <p:spPr>
          <a:xfrm>
            <a:off x="427037" y="1450651"/>
            <a:ext cx="11201400" cy="4395049"/>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picker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Windows.Storage.Pickers.</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FileOpenPicker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picker.ViewMode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Windows.Storage.Pickers.</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PickerViewMode</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.Thumbnail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picker.SuggestedStartLocation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Windows.Storage.Pickers.</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PickerLocationId</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.PicturesLibrary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picker.FileTypeFilter.Add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png</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Windows.Storage.</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StorageFile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file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picker.PickSingleFileAsync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if</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(file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this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.textBlock.Text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"Picked photo: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file.Name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else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this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.textBlock.Text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"Operation cancelled."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4" name="Title 3"/>
          <p:cNvSpPr>
            <a:spLocks noGrp="1"/>
          </p:cNvSpPr>
          <p:nvPr>
            <p:ph type="title"/>
          </p:nvPr>
        </p:nvSpPr>
        <p:spPr/>
        <p:txBody>
          <a:bodyPr/>
          <a:lstStyle/>
          <a:p>
            <a:r>
              <a:rPr lang="en-US" dirty="0" err="1"/>
              <a:t>ZoomIn</a:t>
            </a:r>
            <a:r>
              <a:rPr lang="en-US" dirty="0"/>
              <a:t> on File Picker</a:t>
            </a:r>
          </a:p>
        </p:txBody>
      </p:sp>
      <p:sp>
        <p:nvSpPr>
          <p:cNvPr id="14" name="Rectangle 13"/>
          <p:cNvSpPr/>
          <p:nvPr/>
        </p:nvSpPr>
        <p:spPr>
          <a:xfrm>
            <a:off x="427037" y="6392862"/>
            <a:ext cx="11451537"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https://msdn.microsoft.com/en-us/windows/uwp/files/quickstart-using-file-and-folder-pickers</a:t>
            </a:r>
            <a:endParaRPr kumimoji="0" lang="en-US" sz="1800" b="0" i="0" u="none" strike="noStrike" kern="0" cap="none" spc="0" normalizeH="0" baseline="0" noProof="0" dirty="0">
              <a:ln>
                <a:noFill/>
              </a:ln>
              <a:solidFill>
                <a:sysClr val="windowText" lastClr="000000"/>
              </a:solidFill>
              <a:effectLst/>
              <a:uLnTx/>
              <a:uFillTx/>
            </a:endParaRPr>
          </a:p>
        </p:txBody>
      </p:sp>
      <p:pic>
        <p:nvPicPr>
          <p:cNvPr id="9" name="Picture 8"/>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71963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p:cNvSpPr txBox="1">
            <a:spLocks/>
          </p:cNvSpPr>
          <p:nvPr/>
        </p:nvSpPr>
        <p:spPr>
          <a:xfrm>
            <a:off x="427037" y="1450651"/>
            <a:ext cx="11201400" cy="4395049"/>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files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picker.PickMultipleFilesAsync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if</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files.Count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&gt; 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StringBuilder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output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StringBuilder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"Picked files:\n"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foreach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Windows.Storage.</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StorageFile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file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in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files)</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output.Append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file.Name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this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.textBlock.Text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output.ToString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else</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this</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.textBlock.Text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"Operation cancelled."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4" name="Title 3"/>
          <p:cNvSpPr>
            <a:spLocks noGrp="1"/>
          </p:cNvSpPr>
          <p:nvPr>
            <p:ph type="title"/>
          </p:nvPr>
        </p:nvSpPr>
        <p:spPr/>
        <p:txBody>
          <a:bodyPr/>
          <a:lstStyle/>
          <a:p>
            <a:r>
              <a:rPr lang="en-US" dirty="0" err="1"/>
              <a:t>ZoomIn</a:t>
            </a:r>
            <a:r>
              <a:rPr lang="en-US" dirty="0"/>
              <a:t> on File Picker</a:t>
            </a:r>
          </a:p>
        </p:txBody>
      </p:sp>
      <p:sp>
        <p:nvSpPr>
          <p:cNvPr id="14" name="Rectangle 13"/>
          <p:cNvSpPr/>
          <p:nvPr/>
        </p:nvSpPr>
        <p:spPr>
          <a:xfrm>
            <a:off x="427037" y="6392862"/>
            <a:ext cx="11451537"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https://msdn.microsoft.com/en-us/windows/uwp/files/quickstart-using-file-and-folder-pickers</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398630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Implement feature detection for adaptive coding</a:t>
            </a:r>
          </a:p>
        </p:txBody>
      </p:sp>
    </p:spTree>
    <p:extLst>
      <p:ext uri="{BB962C8B-B14F-4D97-AF65-F5344CB8AC3E}">
        <p14:creationId xmlns:p14="http://schemas.microsoft.com/office/powerpoint/2010/main" val="41057888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15466"/>
          </a:xfrm>
        </p:spPr>
        <p:txBody>
          <a:bodyPr/>
          <a:lstStyle/>
          <a:p>
            <a:r>
              <a:rPr lang="en-US" b="1" dirty="0"/>
              <a:t>Implement API detection </a:t>
            </a:r>
          </a:p>
          <a:p>
            <a:r>
              <a:rPr lang="en-US" b="1" dirty="0"/>
              <a:t>Implement Type detection</a:t>
            </a:r>
          </a:p>
          <a:p>
            <a:r>
              <a:rPr lang="en-US" sz="2400" dirty="0"/>
              <a:t>Dynamically detecting features with API contracts (10 by 10) </a:t>
            </a:r>
            <a:r>
              <a:rPr lang="en-US" sz="2400" dirty="0">
                <a:hlinkClick r:id="rId2"/>
              </a:rPr>
              <a:t>https://blogs.windows.com/buildingapps/2015/09/15/dynamically-detecting-features-with-api-contracts-10-by-10/</a:t>
            </a:r>
            <a:r>
              <a:rPr lang="en-US" sz="2400" dirty="0"/>
              <a:t> </a:t>
            </a:r>
          </a:p>
          <a:p>
            <a:r>
              <a:rPr lang="en-US" sz="2400" dirty="0" err="1"/>
              <a:t>Windows.ApplicationModel.Calls.CallsPhoneContract</a:t>
            </a:r>
            <a:r>
              <a:rPr lang="en-US" sz="2400" dirty="0"/>
              <a:t> </a:t>
            </a:r>
            <a:r>
              <a:rPr lang="en-US" sz="2400" dirty="0">
                <a:hlinkClick r:id="rId3"/>
              </a:rPr>
              <a:t>https://msdn.microsoft.com/en-us/library/windows/apps/dn706142.aspx?f=255&amp;MSPPError=-2147217396</a:t>
            </a:r>
            <a:r>
              <a:rPr lang="en-US" sz="2400" dirty="0"/>
              <a:t> </a:t>
            </a:r>
          </a:p>
          <a:p>
            <a:r>
              <a:rPr lang="en-US" sz="2400" dirty="0" err="1"/>
              <a:t>DeviceForm</a:t>
            </a:r>
            <a:r>
              <a:rPr lang="en-US" sz="2400" dirty="0"/>
              <a:t> </a:t>
            </a:r>
            <a:r>
              <a:rPr lang="en-US" sz="2400" dirty="0">
                <a:hlinkClick r:id="rId4"/>
              </a:rPr>
              <a:t>https://msdn.microsoft.com/en-us/library/windows/hardware/mt168514(v=vs.85).aspx</a:t>
            </a:r>
            <a:r>
              <a:rPr lang="en-US" sz="2400" dirty="0"/>
              <a:t> </a:t>
            </a:r>
          </a:p>
          <a:p>
            <a:r>
              <a:rPr lang="en-US" sz="2400" dirty="0">
                <a:hlinkClick r:id="rId5"/>
              </a:rPr>
              <a:t>https://msdn.microsoft.com/en-us/library/windows/apps/dn949016.aspx</a:t>
            </a:r>
            <a:r>
              <a:rPr lang="en-US" sz="2400" dirty="0"/>
              <a:t> </a:t>
            </a:r>
          </a:p>
          <a:p>
            <a:r>
              <a:rPr lang="en-US" sz="2400" dirty="0">
                <a:hlinkClick r:id="rId6"/>
              </a:rPr>
              <a:t>https://msdn.microsoft.com/en-us/library/windows/apps/windows.foundation.metadata.apiinformation.isapicontractpresent.aspx</a:t>
            </a:r>
            <a:r>
              <a:rPr lang="en-US" sz="2400" dirty="0"/>
              <a:t>  </a:t>
            </a:r>
          </a:p>
          <a:p>
            <a:endParaRPr lang="en-US" sz="2800" dirty="0"/>
          </a:p>
        </p:txBody>
      </p:sp>
      <p:sp>
        <p:nvSpPr>
          <p:cNvPr id="3" name="Title 2"/>
          <p:cNvSpPr>
            <a:spLocks noGrp="1"/>
          </p:cNvSpPr>
          <p:nvPr>
            <p:ph type="title"/>
          </p:nvPr>
        </p:nvSpPr>
        <p:spPr/>
        <p:txBody>
          <a:bodyPr/>
          <a:lstStyle/>
          <a:p>
            <a:r>
              <a:rPr lang="en-US" dirty="0"/>
              <a:t>Adaptive Code</a:t>
            </a:r>
          </a:p>
        </p:txBody>
      </p:sp>
    </p:spTree>
    <p:extLst>
      <p:ext uri="{BB962C8B-B14F-4D97-AF65-F5344CB8AC3E}">
        <p14:creationId xmlns:p14="http://schemas.microsoft.com/office/powerpoint/2010/main" val="375696697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90515"/>
          </a:xfrm>
        </p:spPr>
        <p:txBody>
          <a:bodyPr/>
          <a:lstStyle/>
          <a:p>
            <a:r>
              <a:rPr lang="en-US" b="1" dirty="0"/>
              <a:t>Implement support for a microphone, implement support for a webcam, implement support for location, implement support for enterprise authentication</a:t>
            </a:r>
          </a:p>
          <a:p>
            <a:r>
              <a:rPr lang="en-US" sz="2400" u="sng" dirty="0">
                <a:hlinkClick r:id="rId2"/>
              </a:rPr>
              <a:t>https://msdn.microsoft.com/en-us/windows/uwp/packaging/app-capability-declarations</a:t>
            </a:r>
            <a:endParaRPr lang="en-US" sz="2400" u="sng" dirty="0"/>
          </a:p>
          <a:p>
            <a:r>
              <a:rPr lang="en-US" sz="2400" u="sng" dirty="0">
                <a:hlinkClick r:id="rId3"/>
              </a:rPr>
              <a:t>https://msdn.microsoft.com/en-us/windows/uwp/audio-video-camera/capture-photos-and-video-with-mediacapture?f=255&amp;MSPPError=-2147217396</a:t>
            </a:r>
            <a:endParaRPr lang="en-US" sz="2400" dirty="0"/>
          </a:p>
          <a:p>
            <a:r>
              <a:rPr lang="en-US" sz="2400" u="sng" dirty="0">
                <a:hlinkClick r:id="rId4"/>
              </a:rPr>
              <a:t>https://msdn.microsoft.com/en-us/windows/uwp/packaging/app-capability-declarations?f=255&amp;MSPPError=-2147217396</a:t>
            </a:r>
            <a:r>
              <a:rPr lang="en-US" sz="2400" dirty="0"/>
              <a:t> </a:t>
            </a:r>
          </a:p>
          <a:p>
            <a:r>
              <a:rPr lang="en-US" sz="2400" u="sng" dirty="0">
                <a:hlinkClick r:id="rId5"/>
              </a:rPr>
              <a:t>https://msdn.microsoft.com/en-ca/library/windows/apps/mt219698.aspx</a:t>
            </a:r>
            <a:r>
              <a:rPr lang="en-US" sz="2400" dirty="0"/>
              <a:t> </a:t>
            </a:r>
            <a:endParaRPr lang="en-US" sz="1600" dirty="0"/>
          </a:p>
        </p:txBody>
      </p:sp>
      <p:sp>
        <p:nvSpPr>
          <p:cNvPr id="3" name="Title 2"/>
          <p:cNvSpPr>
            <a:spLocks noGrp="1"/>
          </p:cNvSpPr>
          <p:nvPr>
            <p:ph type="title"/>
          </p:nvPr>
        </p:nvSpPr>
        <p:spPr/>
        <p:txBody>
          <a:bodyPr/>
          <a:lstStyle/>
          <a:p>
            <a:r>
              <a:rPr lang="en-US" dirty="0"/>
              <a:t>Implement supported capabilities </a:t>
            </a:r>
          </a:p>
        </p:txBody>
      </p:sp>
    </p:spTree>
    <p:extLst>
      <p:ext uri="{BB962C8B-B14F-4D97-AF65-F5344CB8AC3E}">
        <p14:creationId xmlns:p14="http://schemas.microsoft.com/office/powerpoint/2010/main" val="77259938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Manage user input and custom user interactions</a:t>
            </a:r>
          </a:p>
        </p:txBody>
      </p:sp>
    </p:spTree>
    <p:extLst>
      <p:ext uri="{BB962C8B-B14F-4D97-AF65-F5344CB8AC3E}">
        <p14:creationId xmlns:p14="http://schemas.microsoft.com/office/powerpoint/2010/main" val="7873646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081665"/>
          </a:xfrm>
        </p:spPr>
        <p:txBody>
          <a:bodyPr/>
          <a:lstStyle/>
          <a:p>
            <a:r>
              <a:rPr lang="en-US" sz="3200" b="1" dirty="0"/>
              <a:t>Implement command bars and </a:t>
            </a:r>
            <a:r>
              <a:rPr lang="en-US" sz="3200" b="1" dirty="0" err="1"/>
              <a:t>AppBarButton</a:t>
            </a:r>
            <a:r>
              <a:rPr lang="en-US" sz="3200" b="1" dirty="0"/>
              <a:t> buttons, implement context menus and menu </a:t>
            </a:r>
            <a:r>
              <a:rPr lang="en-US" sz="3200" b="1" dirty="0" err="1"/>
              <a:t>flyouts</a:t>
            </a:r>
            <a:r>
              <a:rPr lang="en-US" sz="3200" b="1" dirty="0"/>
              <a:t>, implement content dialogs, display a tooltip by using </a:t>
            </a:r>
            <a:r>
              <a:rPr lang="en-US" sz="3200" b="1" dirty="0" err="1"/>
              <a:t>ToolTipService</a:t>
            </a:r>
            <a:r>
              <a:rPr lang="en-US" sz="3200" b="1" dirty="0"/>
              <a:t>, display a pop-up menu, implement control over app settings</a:t>
            </a:r>
          </a:p>
          <a:p>
            <a:r>
              <a:rPr lang="en-US" sz="2800" dirty="0"/>
              <a:t>App bar and command bar </a:t>
            </a:r>
            <a:r>
              <a:rPr lang="en-US" sz="2800" dirty="0">
                <a:hlinkClick r:id="rId2"/>
              </a:rPr>
              <a:t>https://msdn.microsoft.com/windows/uwp/controls-and-patterns/app-bars</a:t>
            </a:r>
            <a:r>
              <a:rPr lang="en-US" sz="2800" dirty="0"/>
              <a:t> </a:t>
            </a:r>
          </a:p>
          <a:p>
            <a:r>
              <a:rPr lang="en-US" sz="2800" dirty="0" err="1"/>
              <a:t>CommandBar</a:t>
            </a:r>
            <a:r>
              <a:rPr lang="en-US" sz="2800" dirty="0"/>
              <a:t> class </a:t>
            </a:r>
            <a:r>
              <a:rPr lang="en-US" sz="2800" dirty="0">
                <a:hlinkClick r:id="rId3"/>
              </a:rPr>
              <a:t>https://msdn.microsoft.com/en-us/library/windows/apps/windows.ui.xaml.controls.commandbar.aspx</a:t>
            </a:r>
            <a:r>
              <a:rPr lang="en-US" sz="2800" dirty="0"/>
              <a:t> </a:t>
            </a:r>
          </a:p>
          <a:p>
            <a:r>
              <a:rPr lang="en-US" sz="2800" dirty="0" err="1"/>
              <a:t>AppBar</a:t>
            </a:r>
            <a:r>
              <a:rPr lang="en-US" sz="2800" dirty="0"/>
              <a:t> class </a:t>
            </a:r>
            <a:r>
              <a:rPr lang="en-US" sz="2800" dirty="0">
                <a:hlinkClick r:id="rId2"/>
              </a:rPr>
              <a:t>https://msdn.microsoft.com/windows/uwp/controls-and-patterns/app-bars</a:t>
            </a:r>
            <a:r>
              <a:rPr lang="en-US" sz="2800" dirty="0"/>
              <a:t> </a:t>
            </a:r>
          </a:p>
          <a:p>
            <a:r>
              <a:rPr lang="en-US" sz="2800" dirty="0"/>
              <a:t>ToolTip class </a:t>
            </a:r>
            <a:r>
              <a:rPr lang="en-US" sz="2800" dirty="0">
                <a:hlinkClick r:id="rId4"/>
              </a:rPr>
              <a:t>https://msdn.microsoft.com/en-us/library/windows/apps/windows.ui.xaml.controls.tooltip.aspx</a:t>
            </a:r>
            <a:r>
              <a:rPr lang="en-US" sz="2800" dirty="0"/>
              <a:t> </a:t>
            </a:r>
          </a:p>
          <a:p>
            <a:endParaRPr lang="en-US" dirty="0"/>
          </a:p>
        </p:txBody>
      </p:sp>
      <p:sp>
        <p:nvSpPr>
          <p:cNvPr id="3" name="Title 2"/>
          <p:cNvSpPr>
            <a:spLocks noGrp="1"/>
          </p:cNvSpPr>
          <p:nvPr>
            <p:ph type="title"/>
          </p:nvPr>
        </p:nvSpPr>
        <p:spPr/>
        <p:txBody>
          <a:bodyPr/>
          <a:lstStyle/>
          <a:p>
            <a:r>
              <a:rPr lang="en-US" dirty="0"/>
              <a:t>Implement command bars, </a:t>
            </a:r>
            <a:r>
              <a:rPr lang="en-US" dirty="0" err="1"/>
              <a:t>flyouts</a:t>
            </a:r>
            <a:r>
              <a:rPr lang="en-US" dirty="0"/>
              <a:t>, and dialogs </a:t>
            </a:r>
          </a:p>
        </p:txBody>
      </p:sp>
    </p:spTree>
    <p:extLst>
      <p:ext uri="{BB962C8B-B14F-4D97-AF65-F5344CB8AC3E}">
        <p14:creationId xmlns:p14="http://schemas.microsoft.com/office/powerpoint/2010/main" val="41196803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27448"/>
          </a:xfrm>
        </p:spPr>
        <p:txBody>
          <a:bodyPr/>
          <a:lstStyle/>
          <a:p>
            <a:r>
              <a:rPr lang="en-US" sz="3600" dirty="0"/>
              <a:t>Microsoft Virtual Academy- </a:t>
            </a:r>
            <a:r>
              <a:rPr lang="en-US" sz="3600" dirty="0">
                <a:hlinkClick r:id="rId2"/>
              </a:rPr>
              <a:t>http://microsoftvirtualacademy.com</a:t>
            </a:r>
            <a:r>
              <a:rPr lang="en-US" sz="3600" dirty="0"/>
              <a:t> </a:t>
            </a:r>
          </a:p>
          <a:p>
            <a:r>
              <a:rPr lang="en-US" sz="3600" dirty="0"/>
              <a:t>Ch9 – </a:t>
            </a:r>
            <a:r>
              <a:rPr lang="en-US" sz="3600" dirty="0">
                <a:hlinkClick r:id="rId3"/>
              </a:rPr>
              <a:t>http://channel9.msdn.com</a:t>
            </a:r>
            <a:r>
              <a:rPr lang="en-US" sz="3600" dirty="0"/>
              <a:t> – search </a:t>
            </a:r>
            <a:r>
              <a:rPr lang="en-US" sz="3600" dirty="0" err="1"/>
              <a:t>uwp</a:t>
            </a:r>
            <a:endParaRPr lang="en-US" sz="3600" dirty="0"/>
          </a:p>
          <a:p>
            <a:r>
              <a:rPr lang="en-US" sz="3600" dirty="0"/>
              <a:t>MS Cert Blog -  </a:t>
            </a:r>
            <a:r>
              <a:rPr lang="en-US" sz="3600" dirty="0">
                <a:hlinkClick r:id="rId4"/>
              </a:rPr>
              <a:t>http://borntolearn.mslearn.net</a:t>
            </a:r>
            <a:r>
              <a:rPr lang="en-US" sz="3600" dirty="0"/>
              <a:t> </a:t>
            </a:r>
          </a:p>
          <a:p>
            <a:r>
              <a:rPr lang="en-US" sz="3600" dirty="0"/>
              <a:t>Internal training and cert site – </a:t>
            </a:r>
            <a:r>
              <a:rPr lang="en-US" sz="3600" dirty="0">
                <a:hlinkClick r:id="rId5"/>
              </a:rPr>
              <a:t>http://traincert</a:t>
            </a:r>
            <a:r>
              <a:rPr lang="en-US" sz="3600" dirty="0"/>
              <a:t> </a:t>
            </a:r>
          </a:p>
          <a:p>
            <a:r>
              <a:rPr lang="en-US" sz="3600" dirty="0"/>
              <a:t>External study guide link – </a:t>
            </a:r>
            <a:r>
              <a:rPr lang="en-US" sz="3600" dirty="0">
                <a:hlinkClick r:id="rId6"/>
              </a:rPr>
              <a:t>https://www.microsoft.com/en-us/learning/exam-70-357.aspx</a:t>
            </a:r>
            <a:r>
              <a:rPr lang="en-US" sz="3600" dirty="0"/>
              <a:t> </a:t>
            </a:r>
          </a:p>
          <a:p>
            <a:r>
              <a:rPr lang="en-US" sz="3600" dirty="0"/>
              <a:t>Exam vouchers - </a:t>
            </a:r>
            <a:r>
              <a:rPr lang="en-US" sz="3600" dirty="0">
                <a:hlinkClick r:id="rId7"/>
              </a:rPr>
              <a:t>https://vouchers.cloudapp.net/fte/</a:t>
            </a:r>
            <a:r>
              <a:rPr lang="en-US" sz="3600" dirty="0"/>
              <a:t> </a:t>
            </a:r>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9288632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87462"/>
            <a:ext cx="11887200" cy="4154984"/>
          </a:xfrm>
        </p:spPr>
        <p:txBody>
          <a:bodyPr/>
          <a:lstStyle/>
          <a:p>
            <a:r>
              <a:rPr lang="en-US" b="1" dirty="0"/>
              <a:t>Support touch input, support mouse input, support keyboard and virtual keyboard input</a:t>
            </a:r>
          </a:p>
          <a:p>
            <a:r>
              <a:rPr lang="en-US" sz="2000" dirty="0"/>
              <a:t>Input &amp; devices: </a:t>
            </a:r>
            <a:r>
              <a:rPr lang="en-US" sz="2000" dirty="0">
                <a:hlinkClick r:id="rId2"/>
              </a:rPr>
              <a:t>https://developer.microsoft.com/en-us/windows/design/inputs-devices</a:t>
            </a:r>
            <a:r>
              <a:rPr lang="en-US" sz="2000" dirty="0"/>
              <a:t> </a:t>
            </a:r>
          </a:p>
          <a:p>
            <a:r>
              <a:rPr lang="en-US" sz="2000" dirty="0"/>
              <a:t>Mouse interactions: </a:t>
            </a:r>
            <a:r>
              <a:rPr lang="en-US" sz="2000" dirty="0">
                <a:hlinkClick r:id="rId3"/>
              </a:rPr>
              <a:t>https://msdn.microsoft.com/windows/uwp/input-and-devices/mouse-interactions</a:t>
            </a:r>
            <a:r>
              <a:rPr lang="en-US" sz="2000" dirty="0"/>
              <a:t>  </a:t>
            </a:r>
          </a:p>
          <a:p>
            <a:r>
              <a:rPr lang="en-US" sz="2000" dirty="0"/>
              <a:t>Touch interactions: </a:t>
            </a:r>
            <a:r>
              <a:rPr lang="en-US" sz="2000" dirty="0">
                <a:hlinkClick r:id="rId4"/>
              </a:rPr>
              <a:t>https://msdn.microsoft.com/en-us/windows/uwp/input-and-devices/touch-interactions</a:t>
            </a:r>
            <a:r>
              <a:rPr lang="en-US" sz="2000" dirty="0"/>
              <a:t>  </a:t>
            </a:r>
          </a:p>
          <a:p>
            <a:r>
              <a:rPr lang="en-US" sz="2000" dirty="0"/>
              <a:t>Touch design guidelines: </a:t>
            </a:r>
            <a:r>
              <a:rPr lang="en-US" sz="2000" dirty="0">
                <a:hlinkClick r:id="rId5"/>
              </a:rPr>
              <a:t>https://msdn.microsoft.com/en-us/windows/uwp/input-and-devices/guidelines-for-user-interaction</a:t>
            </a:r>
            <a:r>
              <a:rPr lang="en-US" sz="2000" dirty="0"/>
              <a:t>  </a:t>
            </a:r>
          </a:p>
          <a:p>
            <a:r>
              <a:rPr lang="en-US" sz="2000" dirty="0"/>
              <a:t>Handle pointer input: </a:t>
            </a:r>
            <a:r>
              <a:rPr lang="en-US" sz="2000" dirty="0">
                <a:hlinkClick r:id="rId6"/>
              </a:rPr>
              <a:t>https://msdn.microsoft.com/en-us/windows/uwp/input-and-devices/handle-pointer-input</a:t>
            </a:r>
            <a:r>
              <a:rPr lang="en-US" sz="2000" dirty="0"/>
              <a:t>  </a:t>
            </a:r>
          </a:p>
          <a:p>
            <a:r>
              <a:rPr lang="en-US" sz="2000" dirty="0"/>
              <a:t>Touch: </a:t>
            </a:r>
            <a:r>
              <a:rPr lang="en-US" sz="2000" dirty="0">
                <a:hlinkClick r:id="rId7"/>
              </a:rPr>
              <a:t>https://msdn.microsoft.com/en-us/library/windows/desktop/dn742468(v=vs.85).aspx</a:t>
            </a:r>
            <a:r>
              <a:rPr lang="en-US" sz="2000" dirty="0"/>
              <a:t>  </a:t>
            </a:r>
          </a:p>
        </p:txBody>
      </p:sp>
      <p:sp>
        <p:nvSpPr>
          <p:cNvPr id="3" name="Title 2"/>
          <p:cNvSpPr>
            <a:spLocks noGrp="1"/>
          </p:cNvSpPr>
          <p:nvPr>
            <p:ph type="title"/>
          </p:nvPr>
        </p:nvSpPr>
        <p:spPr/>
        <p:txBody>
          <a:bodyPr/>
          <a:lstStyle/>
          <a:p>
            <a:r>
              <a:rPr lang="en-US" dirty="0"/>
              <a:t>Input devices </a:t>
            </a:r>
          </a:p>
        </p:txBody>
      </p:sp>
    </p:spTree>
    <p:extLst>
      <p:ext uri="{BB962C8B-B14F-4D97-AF65-F5344CB8AC3E}">
        <p14:creationId xmlns:p14="http://schemas.microsoft.com/office/powerpoint/2010/main" val="246435331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54874"/>
          </a:xfrm>
        </p:spPr>
        <p:txBody>
          <a:bodyPr/>
          <a:lstStyle/>
          <a:p>
            <a:r>
              <a:rPr lang="en-US" dirty="0"/>
              <a:t>Support speech synthesis, support speech recognition, support Cortana integration, support Personal Assistant Launch capability, support voice commands </a:t>
            </a:r>
          </a:p>
          <a:p>
            <a:r>
              <a:rPr lang="en-US" dirty="0"/>
              <a:t>{{{ resources on next page }}}</a:t>
            </a:r>
          </a:p>
          <a:p>
            <a:endParaRPr lang="en-US" dirty="0"/>
          </a:p>
        </p:txBody>
      </p:sp>
      <p:sp>
        <p:nvSpPr>
          <p:cNvPr id="3" name="Title 2"/>
          <p:cNvSpPr>
            <a:spLocks noGrp="1"/>
          </p:cNvSpPr>
          <p:nvPr>
            <p:ph type="title"/>
          </p:nvPr>
        </p:nvSpPr>
        <p:spPr/>
        <p:txBody>
          <a:bodyPr/>
          <a:lstStyle/>
          <a:p>
            <a:r>
              <a:rPr lang="en-US" dirty="0"/>
              <a:t>Implement speech and voice commands </a:t>
            </a:r>
          </a:p>
        </p:txBody>
      </p:sp>
    </p:spTree>
    <p:extLst>
      <p:ext uri="{BB962C8B-B14F-4D97-AF65-F5344CB8AC3E}">
        <p14:creationId xmlns:p14="http://schemas.microsoft.com/office/powerpoint/2010/main" val="28247059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75181"/>
          </a:xfrm>
        </p:spPr>
        <p:txBody>
          <a:bodyPr/>
          <a:lstStyle/>
          <a:p>
            <a:r>
              <a:rPr lang="en-US" sz="2400" dirty="0"/>
              <a:t>Cortana interactions in UWP apps: </a:t>
            </a:r>
            <a:r>
              <a:rPr lang="en-US" sz="2400" dirty="0">
                <a:hlinkClick r:id="rId2"/>
              </a:rPr>
              <a:t>https://msdn.microsoft.com/en-us/windows/uwp/input-and-devices/cortana-interactions</a:t>
            </a:r>
            <a:r>
              <a:rPr lang="en-US" sz="2400" dirty="0"/>
              <a:t>  </a:t>
            </a:r>
          </a:p>
          <a:p>
            <a:r>
              <a:rPr lang="en-US" sz="2400" dirty="0"/>
              <a:t>Activate a foreground app with voice commands through Cortana: </a:t>
            </a:r>
            <a:r>
              <a:rPr lang="en-US" sz="2400" dirty="0">
                <a:hlinkClick r:id="rId3"/>
              </a:rPr>
              <a:t>https://msdn.microsoft.com/en-us/windows/uwp/input-and-devices/launch-a-foreground-app-with-voice-commands-in-cortana</a:t>
            </a:r>
            <a:r>
              <a:rPr lang="en-US" sz="2400" dirty="0"/>
              <a:t>  </a:t>
            </a:r>
          </a:p>
          <a:p>
            <a:r>
              <a:rPr lang="en-US" sz="2400" dirty="0"/>
              <a:t>Voice Command Definition (VCD) elements and attributes v1.2: </a:t>
            </a:r>
            <a:r>
              <a:rPr lang="en-US" sz="2400" dirty="0">
                <a:hlinkClick r:id="rId4"/>
              </a:rPr>
              <a:t>https://msdn.microsoft.com/library/windows/apps/dn706593</a:t>
            </a:r>
            <a:r>
              <a:rPr lang="en-US" sz="2400" dirty="0"/>
              <a:t>  </a:t>
            </a:r>
          </a:p>
          <a:p>
            <a:r>
              <a:rPr lang="en-US" sz="2400" dirty="0"/>
              <a:t>Speech interactions: </a:t>
            </a:r>
            <a:r>
              <a:rPr lang="en-US" sz="2400" u="sng" dirty="0">
                <a:hlinkClick r:id="rId5"/>
              </a:rPr>
              <a:t>https://msdn.microsoft.com/windows/uwp/input-and-devices/speech-interactions</a:t>
            </a:r>
            <a:r>
              <a:rPr lang="en-US" sz="2400" dirty="0"/>
              <a:t> </a:t>
            </a:r>
          </a:p>
          <a:p>
            <a:r>
              <a:rPr lang="en-US" sz="2400" dirty="0" err="1"/>
              <a:t>SpeechSynthesizer</a:t>
            </a:r>
            <a:r>
              <a:rPr lang="en-US" sz="2400" dirty="0"/>
              <a:t> class: </a:t>
            </a:r>
            <a:r>
              <a:rPr lang="en-US" sz="2400" u="sng" dirty="0">
                <a:hlinkClick r:id="rId6"/>
              </a:rPr>
              <a:t>https://msdn.microsoft.com/en-us/library/windows.media.speechsynthesis.speechsynthesizer.aspx</a:t>
            </a:r>
            <a:r>
              <a:rPr lang="en-US" sz="2400" dirty="0"/>
              <a:t> </a:t>
            </a:r>
          </a:p>
          <a:p>
            <a:r>
              <a:rPr lang="en-US" sz="2400" dirty="0"/>
              <a:t>Speech recognition and synthesis sample: </a:t>
            </a:r>
            <a:r>
              <a:rPr lang="en-US" sz="2400" u="sng" dirty="0">
                <a:hlinkClick r:id="rId7"/>
              </a:rPr>
              <a:t>https://github.com/Microsoft/Windows-universal-samples/tree/master/Samples/SpeechRecognitionAndSynthesis</a:t>
            </a:r>
            <a:r>
              <a:rPr lang="en-US" sz="2400" dirty="0"/>
              <a:t> </a:t>
            </a:r>
          </a:p>
        </p:txBody>
      </p:sp>
      <p:sp>
        <p:nvSpPr>
          <p:cNvPr id="3" name="Title 2"/>
          <p:cNvSpPr>
            <a:spLocks noGrp="1"/>
          </p:cNvSpPr>
          <p:nvPr>
            <p:ph type="title"/>
          </p:nvPr>
        </p:nvSpPr>
        <p:spPr/>
        <p:txBody>
          <a:bodyPr/>
          <a:lstStyle/>
          <a:p>
            <a:r>
              <a:rPr lang="en-US" dirty="0"/>
              <a:t>Speech Resources</a:t>
            </a:r>
          </a:p>
        </p:txBody>
      </p:sp>
    </p:spTree>
    <p:extLst>
      <p:ext uri="{BB962C8B-B14F-4D97-AF65-F5344CB8AC3E}">
        <p14:creationId xmlns:p14="http://schemas.microsoft.com/office/powerpoint/2010/main" val="6547017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3713"/>
          </a:xfrm>
        </p:spPr>
        <p:txBody>
          <a:bodyPr/>
          <a:lstStyle/>
          <a:p>
            <a:r>
              <a:rPr lang="en-US" dirty="0"/>
              <a:t>Implement inking, implement camera input, implement location services and GPS input</a:t>
            </a:r>
          </a:p>
          <a:p>
            <a:r>
              <a:rPr lang="en-US" sz="3200" dirty="0"/>
              <a:t>Get the user's location: </a:t>
            </a:r>
            <a:r>
              <a:rPr lang="en-US" sz="3200" dirty="0">
                <a:hlinkClick r:id="rId2"/>
              </a:rPr>
              <a:t>https://msdn.microsoft.com/en-us/library/windows/apps/mt219698.aspx</a:t>
            </a:r>
            <a:r>
              <a:rPr lang="en-US" sz="3200" dirty="0"/>
              <a:t>  </a:t>
            </a:r>
          </a:p>
          <a:p>
            <a:r>
              <a:rPr lang="en-US" sz="3200" dirty="0"/>
              <a:t>Guidelines for location-aware apps: </a:t>
            </a:r>
            <a:r>
              <a:rPr lang="en-US" sz="3200" dirty="0">
                <a:hlinkClick r:id="rId3"/>
              </a:rPr>
              <a:t>https://msdn.microsoft.com/en-us/windows/uwp/maps-and-location/guidelines-and-checklist-for-detecting-location</a:t>
            </a:r>
            <a:r>
              <a:rPr lang="en-US" sz="3200" dirty="0"/>
              <a:t>  </a:t>
            </a:r>
          </a:p>
          <a:p>
            <a:r>
              <a:rPr lang="en-US" sz="3200" dirty="0"/>
              <a:t>Map APIs and controls: Location services: </a:t>
            </a:r>
            <a:r>
              <a:rPr lang="en-US" sz="3200" dirty="0">
                <a:hlinkClick r:id="rId4"/>
              </a:rPr>
              <a:t>https://blogs.windows.com/buildingapps/2016/04/07/map-apis-and-controls-location-services/</a:t>
            </a:r>
            <a:r>
              <a:rPr lang="en-US" sz="3200" dirty="0"/>
              <a:t>  </a:t>
            </a:r>
          </a:p>
        </p:txBody>
      </p:sp>
      <p:sp>
        <p:nvSpPr>
          <p:cNvPr id="3" name="Title 2"/>
          <p:cNvSpPr>
            <a:spLocks noGrp="1"/>
          </p:cNvSpPr>
          <p:nvPr>
            <p:ph type="title"/>
          </p:nvPr>
        </p:nvSpPr>
        <p:spPr/>
        <p:txBody>
          <a:bodyPr/>
          <a:lstStyle/>
          <a:p>
            <a:r>
              <a:rPr lang="en-US" dirty="0"/>
              <a:t>Implement alternative forms of input </a:t>
            </a:r>
          </a:p>
        </p:txBody>
      </p:sp>
    </p:spTree>
    <p:extLst>
      <p:ext uri="{BB962C8B-B14F-4D97-AF65-F5344CB8AC3E}">
        <p14:creationId xmlns:p14="http://schemas.microsoft.com/office/powerpoint/2010/main" val="39933953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5" name="Picture 4"/>
          <p:cNvPicPr>
            <a:picLocks noChangeAspect="1"/>
          </p:cNvPicPr>
          <p:nvPr/>
        </p:nvPicPr>
        <p:blipFill>
          <a:blip r:embed="rId2"/>
          <a:stretch>
            <a:fillRect/>
          </a:stretch>
        </p:blipFill>
        <p:spPr>
          <a:xfrm>
            <a:off x="10889404" y="295274"/>
            <a:ext cx="1344985" cy="1358663"/>
          </a:xfrm>
          <a:prstGeom prst="rect">
            <a:avLst/>
          </a:prstGeom>
        </p:spPr>
      </p:pic>
      <p:sp>
        <p:nvSpPr>
          <p:cNvPr id="2" name="Text Placeholder 1"/>
          <p:cNvSpPr>
            <a:spLocks noGrp="1"/>
          </p:cNvSpPr>
          <p:nvPr>
            <p:ph type="body" sz="quarter" idx="10"/>
          </p:nvPr>
        </p:nvSpPr>
        <p:spPr>
          <a:xfrm>
            <a:off x="274638" y="1212850"/>
            <a:ext cx="11887200" cy="1415772"/>
          </a:xfrm>
        </p:spPr>
        <p:txBody>
          <a:bodyPr/>
          <a:lstStyle/>
          <a:p>
            <a:r>
              <a:rPr lang="en-US" dirty="0"/>
              <a:t>Understand key classes</a:t>
            </a:r>
          </a:p>
          <a:p>
            <a:r>
              <a:rPr lang="en-US" dirty="0"/>
              <a:t>Understand sequencing</a:t>
            </a:r>
          </a:p>
        </p:txBody>
      </p:sp>
      <p:sp>
        <p:nvSpPr>
          <p:cNvPr id="3" name="Title 2"/>
          <p:cNvSpPr>
            <a:spLocks noGrp="1"/>
          </p:cNvSpPr>
          <p:nvPr>
            <p:ph type="title"/>
          </p:nvPr>
        </p:nvSpPr>
        <p:spPr/>
        <p:txBody>
          <a:bodyPr/>
          <a:lstStyle/>
          <a:p>
            <a:r>
              <a:rPr lang="en-US" dirty="0" err="1"/>
              <a:t>ZoomIn</a:t>
            </a:r>
            <a:r>
              <a:rPr lang="en-US" dirty="0"/>
              <a:t> on </a:t>
            </a:r>
            <a:r>
              <a:rPr lang="en-US" dirty="0" err="1"/>
              <a:t>GeoLocator</a:t>
            </a:r>
            <a:endParaRPr lang="en-US" dirty="0"/>
          </a:p>
        </p:txBody>
      </p:sp>
    </p:spTree>
    <p:extLst>
      <p:ext uri="{BB962C8B-B14F-4D97-AF65-F5344CB8AC3E}">
        <p14:creationId xmlns:p14="http://schemas.microsoft.com/office/powerpoint/2010/main" val="19411679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5" name="Picture 4"/>
          <p:cNvPicPr>
            <a:picLocks noChangeAspect="1"/>
          </p:cNvPicPr>
          <p:nvPr/>
        </p:nvPicPr>
        <p:blipFill>
          <a:blip r:embed="rId2"/>
          <a:stretch>
            <a:fillRect/>
          </a:stretch>
        </p:blipFill>
        <p:spPr>
          <a:xfrm>
            <a:off x="10889404" y="295274"/>
            <a:ext cx="1344985" cy="1358663"/>
          </a:xfrm>
          <a:prstGeom prst="rect">
            <a:avLst/>
          </a:prstGeom>
        </p:spPr>
      </p:pic>
      <p:sp>
        <p:nvSpPr>
          <p:cNvPr id="2" name="Text Placeholder 1"/>
          <p:cNvSpPr>
            <a:spLocks noGrp="1"/>
          </p:cNvSpPr>
          <p:nvPr>
            <p:ph type="body" sz="quarter" idx="10"/>
          </p:nvPr>
        </p:nvSpPr>
        <p:spPr>
          <a:xfrm>
            <a:off x="274638" y="1212850"/>
            <a:ext cx="11887200" cy="4579715"/>
          </a:xfrm>
        </p:spPr>
        <p:txBody>
          <a:bodyPr/>
          <a:lstStyle/>
          <a:p>
            <a:pPr marL="0" indent="0">
              <a:buNone/>
            </a:pPr>
            <a:r>
              <a:rPr lang="en-US" sz="2400" b="1" dirty="0" err="1">
                <a:solidFill>
                  <a:schemeClr val="tx1"/>
                </a:solidFill>
                <a:latin typeface="+mn-lt"/>
                <a:ea typeface="Segoe UI Black" panose="020B0A02040204020203" pitchFamily="34" charset="0"/>
                <a:cs typeface="Segoe UI Black" panose="020B0A02040204020203" pitchFamily="34" charset="0"/>
              </a:rPr>
              <a:t>Geolocator</a:t>
            </a:r>
            <a:r>
              <a:rPr lang="en-US" sz="2400" b="1" dirty="0">
                <a:solidFill>
                  <a:schemeClr val="tx1"/>
                </a:solidFill>
                <a:latin typeface="+mn-lt"/>
                <a:ea typeface="Segoe UI Black" panose="020B0A02040204020203" pitchFamily="34" charset="0"/>
                <a:cs typeface="Segoe UI Black" panose="020B0A02040204020203" pitchFamily="34" charset="0"/>
              </a:rPr>
              <a:t> Class</a:t>
            </a:r>
          </a:p>
          <a:p>
            <a:r>
              <a:rPr lang="en-US" dirty="0"/>
              <a:t>Provides current geolocation</a:t>
            </a:r>
          </a:p>
          <a:p>
            <a:r>
              <a:rPr lang="en-US" dirty="0" err="1"/>
              <a:t>RequestAccessAsync</a:t>
            </a:r>
            <a:r>
              <a:rPr lang="en-US" dirty="0"/>
              <a:t> – prompts for permission</a:t>
            </a:r>
          </a:p>
          <a:p>
            <a:r>
              <a:rPr lang="en-US" dirty="0" err="1"/>
              <a:t>GetPositionAsync</a:t>
            </a:r>
            <a:r>
              <a:rPr lang="en-US" dirty="0"/>
              <a:t> </a:t>
            </a:r>
          </a:p>
          <a:p>
            <a:r>
              <a:rPr lang="en-US" dirty="0" err="1"/>
              <a:t>LocationStatus</a:t>
            </a:r>
            <a:r>
              <a:rPr lang="en-US" dirty="0"/>
              <a:t> – able to provide info</a:t>
            </a:r>
          </a:p>
          <a:p>
            <a:r>
              <a:rPr lang="en-US" dirty="0"/>
              <a:t>Requires ID_CAP_LOCATION on mobile</a:t>
            </a:r>
          </a:p>
          <a:p>
            <a:endParaRPr lang="en-US" dirty="0"/>
          </a:p>
        </p:txBody>
      </p:sp>
      <p:sp>
        <p:nvSpPr>
          <p:cNvPr id="3" name="Title 2"/>
          <p:cNvSpPr>
            <a:spLocks noGrp="1"/>
          </p:cNvSpPr>
          <p:nvPr>
            <p:ph type="title"/>
          </p:nvPr>
        </p:nvSpPr>
        <p:spPr/>
        <p:txBody>
          <a:bodyPr/>
          <a:lstStyle/>
          <a:p>
            <a:r>
              <a:rPr lang="en-US" dirty="0" err="1"/>
              <a:t>ZoomIn</a:t>
            </a:r>
            <a:r>
              <a:rPr lang="en-US" dirty="0"/>
              <a:t> on </a:t>
            </a:r>
            <a:r>
              <a:rPr lang="en-US" dirty="0" err="1"/>
              <a:t>Geolocator</a:t>
            </a:r>
            <a:endParaRPr lang="en-US" dirty="0"/>
          </a:p>
        </p:txBody>
      </p:sp>
    </p:spTree>
    <p:extLst>
      <p:ext uri="{BB962C8B-B14F-4D97-AF65-F5344CB8AC3E}">
        <p14:creationId xmlns:p14="http://schemas.microsoft.com/office/powerpoint/2010/main" val="10331912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2"/>
          <a:stretch>
            <a:fillRect/>
          </a:stretch>
        </p:blipFill>
        <p:spPr>
          <a:xfrm>
            <a:off x="10889404" y="295274"/>
            <a:ext cx="1344985" cy="1358663"/>
          </a:xfrm>
          <a:prstGeom prst="rect">
            <a:avLst/>
          </a:prstGeom>
        </p:spPr>
      </p:pic>
      <p:sp>
        <p:nvSpPr>
          <p:cNvPr id="3" name="Title 2"/>
          <p:cNvSpPr>
            <a:spLocks noGrp="1"/>
          </p:cNvSpPr>
          <p:nvPr>
            <p:ph type="title"/>
          </p:nvPr>
        </p:nvSpPr>
        <p:spPr/>
        <p:txBody>
          <a:bodyPr/>
          <a:lstStyle/>
          <a:p>
            <a:r>
              <a:rPr lang="en-US" dirty="0" err="1"/>
              <a:t>ZoomIn</a:t>
            </a:r>
            <a:r>
              <a:rPr lang="en-US" dirty="0"/>
              <a:t> on </a:t>
            </a:r>
            <a:r>
              <a:rPr lang="en-US" dirty="0" err="1"/>
              <a:t>GeoLocator</a:t>
            </a:r>
            <a:endParaRPr lang="en-US" dirty="0"/>
          </a:p>
        </p:txBody>
      </p:sp>
      <p:sp>
        <p:nvSpPr>
          <p:cNvPr id="4" name="Text Placeholder 4"/>
          <p:cNvSpPr txBox="1">
            <a:spLocks/>
          </p:cNvSpPr>
          <p:nvPr/>
        </p:nvSpPr>
        <p:spPr>
          <a:xfrm>
            <a:off x="427037" y="1736850"/>
            <a:ext cx="7613984" cy="1043363"/>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using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Windows.Devices.Geolocation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accessStatus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Geolocator</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.RequestAccessAsync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p:txBody>
      </p:sp>
      <p:sp>
        <p:nvSpPr>
          <p:cNvPr id="5" name="TextBox 4"/>
          <p:cNvSpPr txBox="1"/>
          <p:nvPr/>
        </p:nvSpPr>
        <p:spPr>
          <a:xfrm>
            <a:off x="204453" y="1212849"/>
            <a:ext cx="255935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Request Access</a:t>
            </a:r>
          </a:p>
        </p:txBody>
      </p:sp>
      <p:sp>
        <p:nvSpPr>
          <p:cNvPr id="6" name="TextBox 5"/>
          <p:cNvSpPr txBox="1"/>
          <p:nvPr/>
        </p:nvSpPr>
        <p:spPr>
          <a:xfrm>
            <a:off x="296797" y="3116262"/>
            <a:ext cx="7874463" cy="627864"/>
          </a:xfrm>
          <a:prstGeom prst="rect">
            <a:avLst/>
          </a:prstGeom>
          <a:noFill/>
        </p:spPr>
        <p:txBody>
          <a:bodyPr wrap="non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Prompts users for permission to access their location</a:t>
            </a:r>
          </a:p>
        </p:txBody>
      </p:sp>
    </p:spTree>
    <p:extLst>
      <p:ext uri="{BB962C8B-B14F-4D97-AF65-F5344CB8AC3E}">
        <p14:creationId xmlns:p14="http://schemas.microsoft.com/office/powerpoint/2010/main" val="146770504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 name="Picture 6"/>
          <p:cNvPicPr>
            <a:picLocks noChangeAspect="1"/>
          </p:cNvPicPr>
          <p:nvPr/>
        </p:nvPicPr>
        <p:blipFill>
          <a:blip r:embed="rId2"/>
          <a:stretch>
            <a:fillRect/>
          </a:stretch>
        </p:blipFill>
        <p:spPr>
          <a:xfrm>
            <a:off x="10889404" y="295274"/>
            <a:ext cx="1344985" cy="1358663"/>
          </a:xfrm>
          <a:prstGeom prst="rect">
            <a:avLst/>
          </a:prstGeom>
        </p:spPr>
      </p:pic>
      <p:sp>
        <p:nvSpPr>
          <p:cNvPr id="3" name="Title 2"/>
          <p:cNvSpPr>
            <a:spLocks noGrp="1"/>
          </p:cNvSpPr>
          <p:nvPr>
            <p:ph type="title"/>
          </p:nvPr>
        </p:nvSpPr>
        <p:spPr/>
        <p:txBody>
          <a:bodyPr/>
          <a:lstStyle/>
          <a:p>
            <a:r>
              <a:rPr lang="en-US" dirty="0" err="1"/>
              <a:t>ZoomIn</a:t>
            </a:r>
            <a:r>
              <a:rPr lang="en-US" dirty="0"/>
              <a:t> on </a:t>
            </a:r>
            <a:r>
              <a:rPr lang="en-US" dirty="0" err="1"/>
              <a:t>GeoLocator</a:t>
            </a:r>
            <a:endParaRPr lang="en-US" dirty="0"/>
          </a:p>
        </p:txBody>
      </p:sp>
      <p:sp>
        <p:nvSpPr>
          <p:cNvPr id="4" name="Text Placeholder 4"/>
          <p:cNvSpPr txBox="1">
            <a:spLocks/>
          </p:cNvSpPr>
          <p:nvPr/>
        </p:nvSpPr>
        <p:spPr>
          <a:xfrm>
            <a:off x="2027237" y="1744662"/>
            <a:ext cx="7613984" cy="5032147"/>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accessStatus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Geolocator</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.RequestAccessAsync</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switch</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accessStatus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GeolocationAccessStatus</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.Allowed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Create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Consolas" panose="020B0609020204030204" pitchFamily="49" charset="0"/>
              </a:rPr>
              <a:t>Geolocator</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and define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Consolas" panose="020B0609020204030204" pitchFamily="49" charset="0"/>
              </a:rPr>
              <a:t>perodic</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-based tracking (2 second interval).</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_</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geolocator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Geolocator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ReportInterval</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2000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Subscribe to the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Consolas" panose="020B0609020204030204" pitchFamily="49" charset="0"/>
              </a:rPr>
              <a:t>PositionChanged</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event to get location updates.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_</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geolocator.PositionChanged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OnPositionChanged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Subscribe to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Consolas" panose="020B0609020204030204" pitchFamily="49" charset="0"/>
              </a:rPr>
              <a:t>StatusChanged</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event to get updates of location status changes.</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_</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geolocator.StatusChanged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OnStatusChanged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break</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GeolocationAccessStatus</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.Denied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case</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GeolocationAccessStatus</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.Unspecified</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5" name="TextBox 4"/>
          <p:cNvSpPr txBox="1"/>
          <p:nvPr/>
        </p:nvSpPr>
        <p:spPr>
          <a:xfrm>
            <a:off x="204453" y="1212849"/>
            <a:ext cx="536820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Get Location, Register for Changes</a:t>
            </a:r>
          </a:p>
        </p:txBody>
      </p:sp>
    </p:spTree>
    <p:extLst>
      <p:ext uri="{BB962C8B-B14F-4D97-AF65-F5344CB8AC3E}">
        <p14:creationId xmlns:p14="http://schemas.microsoft.com/office/powerpoint/2010/main" val="26543571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 name="Picture 6"/>
          <p:cNvPicPr>
            <a:picLocks noChangeAspect="1"/>
          </p:cNvPicPr>
          <p:nvPr/>
        </p:nvPicPr>
        <p:blipFill>
          <a:blip r:embed="rId2"/>
          <a:stretch>
            <a:fillRect/>
          </a:stretch>
        </p:blipFill>
        <p:spPr>
          <a:xfrm>
            <a:off x="10889404" y="295274"/>
            <a:ext cx="1344985" cy="1358663"/>
          </a:xfrm>
          <a:prstGeom prst="rect">
            <a:avLst/>
          </a:prstGeom>
        </p:spPr>
      </p:pic>
      <p:sp>
        <p:nvSpPr>
          <p:cNvPr id="3" name="Title 2"/>
          <p:cNvSpPr>
            <a:spLocks noGrp="1"/>
          </p:cNvSpPr>
          <p:nvPr>
            <p:ph type="title"/>
          </p:nvPr>
        </p:nvSpPr>
        <p:spPr/>
        <p:txBody>
          <a:bodyPr/>
          <a:lstStyle/>
          <a:p>
            <a:r>
              <a:rPr lang="en-US" dirty="0" err="1"/>
              <a:t>ZoomIn</a:t>
            </a:r>
            <a:r>
              <a:rPr lang="en-US" dirty="0"/>
              <a:t> on </a:t>
            </a:r>
            <a:r>
              <a:rPr lang="en-US" dirty="0" err="1"/>
              <a:t>GeoLocator</a:t>
            </a:r>
            <a:endParaRPr lang="en-US" dirty="0"/>
          </a:p>
        </p:txBody>
      </p:sp>
      <p:sp>
        <p:nvSpPr>
          <p:cNvPr id="4" name="Text Placeholder 4"/>
          <p:cNvSpPr txBox="1">
            <a:spLocks/>
          </p:cNvSpPr>
          <p:nvPr/>
        </p:nvSpPr>
        <p:spPr>
          <a:xfrm>
            <a:off x="427037" y="1840713"/>
            <a:ext cx="10896600" cy="3785652"/>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using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Windows.UI.Core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async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private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OnPositionChanged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Geolocator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sender,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PositionChangedEventArgs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Dispatcher.RunAsync</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CoreDispatcherPriority</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.Normal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=&gt;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_</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rootPage.NotifyUser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"Location updated."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NotifyType.StatusMessage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UpdateLocationData</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e.Position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p:txBody>
      </p:sp>
      <p:sp>
        <p:nvSpPr>
          <p:cNvPr id="5" name="TextBox 4"/>
          <p:cNvSpPr txBox="1"/>
          <p:nvPr/>
        </p:nvSpPr>
        <p:spPr>
          <a:xfrm>
            <a:off x="204453" y="1212849"/>
            <a:ext cx="4032194"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Handle Location Changes</a:t>
            </a:r>
          </a:p>
        </p:txBody>
      </p:sp>
    </p:spTree>
    <p:extLst>
      <p:ext uri="{BB962C8B-B14F-4D97-AF65-F5344CB8AC3E}">
        <p14:creationId xmlns:p14="http://schemas.microsoft.com/office/powerpoint/2010/main" val="321723224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Manage authentication and identity management</a:t>
            </a:r>
          </a:p>
        </p:txBody>
      </p:sp>
    </p:spTree>
    <p:extLst>
      <p:ext uri="{BB962C8B-B14F-4D97-AF65-F5344CB8AC3E}">
        <p14:creationId xmlns:p14="http://schemas.microsoft.com/office/powerpoint/2010/main" val="146460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8" y="2125662"/>
            <a:ext cx="11887200" cy="1015663"/>
          </a:xfrm>
        </p:spPr>
        <p:txBody>
          <a:bodyPr/>
          <a:lstStyle/>
          <a:p>
            <a:r>
              <a:rPr lang="en-US" sz="6000" dirty="0"/>
              <a:t>Mark’s Test Taking Tips</a:t>
            </a:r>
          </a:p>
        </p:txBody>
      </p:sp>
    </p:spTree>
    <p:extLst>
      <p:ext uri="{BB962C8B-B14F-4D97-AF65-F5344CB8AC3E}">
        <p14:creationId xmlns:p14="http://schemas.microsoft.com/office/powerpoint/2010/main" val="33095351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49"/>
            <a:ext cx="11887200" cy="5620000"/>
          </a:xfrm>
        </p:spPr>
        <p:txBody>
          <a:bodyPr/>
          <a:lstStyle/>
          <a:p>
            <a:r>
              <a:rPr lang="en-US" b="1" dirty="0"/>
              <a:t>Implement web service authentication, implement OAuth, implement Azure Active Directory authentication</a:t>
            </a:r>
          </a:p>
          <a:p>
            <a:r>
              <a:rPr lang="en-US" b="1" dirty="0"/>
              <a:t>Manage credentials securely with Credential Locker</a:t>
            </a:r>
          </a:p>
          <a:p>
            <a:r>
              <a:rPr lang="en-US" sz="2400" dirty="0">
                <a:hlinkClick r:id="rId2"/>
              </a:rPr>
              <a:t>https://msdn.microsoft.com/en-us/windows/uwp/security/web-authentication-broker</a:t>
            </a:r>
            <a:r>
              <a:rPr lang="en-US" sz="2400" dirty="0"/>
              <a:t> </a:t>
            </a:r>
          </a:p>
          <a:p>
            <a:r>
              <a:rPr lang="en-US" sz="2400" dirty="0">
                <a:hlinkClick r:id="rId3"/>
              </a:rPr>
              <a:t>https://msdn.microsoft.com/en-us/library/windows.security.authentication.web.webauthenticationbroker.getcurrentapplicationcallbackuri.aspx</a:t>
            </a:r>
            <a:r>
              <a:rPr lang="en-US" sz="2400" dirty="0"/>
              <a:t> </a:t>
            </a:r>
          </a:p>
          <a:p>
            <a:r>
              <a:rPr lang="en-US" sz="2400" dirty="0">
                <a:hlinkClick r:id="rId4"/>
              </a:rPr>
              <a:t>https://msdn.microsoft.com/en-us/windows/uwp/security/intro-to-secure-windows-app-development#2-2-1-azure-active-directory</a:t>
            </a:r>
            <a:r>
              <a:rPr lang="en-US" sz="2400" dirty="0"/>
              <a:t>  </a:t>
            </a:r>
          </a:p>
          <a:p>
            <a:r>
              <a:rPr lang="en-US" sz="2400" dirty="0">
                <a:hlinkClick r:id="rId5"/>
              </a:rPr>
              <a:t>https://msdn.microsoft.com/en-us/windows/uwp/security/credential-locker</a:t>
            </a:r>
            <a:r>
              <a:rPr lang="en-US" sz="2400" dirty="0"/>
              <a:t> </a:t>
            </a:r>
          </a:p>
          <a:p>
            <a:endParaRPr lang="en-US" sz="2800" dirty="0"/>
          </a:p>
        </p:txBody>
      </p:sp>
      <p:sp>
        <p:nvSpPr>
          <p:cNvPr id="3" name="Title 2"/>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348470185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5" name="Picture 4"/>
          <p:cNvPicPr>
            <a:picLocks noChangeAspect="1"/>
          </p:cNvPicPr>
          <p:nvPr/>
        </p:nvPicPr>
        <p:blipFill>
          <a:blip r:embed="rId3"/>
          <a:stretch>
            <a:fillRect/>
          </a:stretch>
        </p:blipFill>
        <p:spPr>
          <a:xfrm>
            <a:off x="10889404" y="295274"/>
            <a:ext cx="1344985" cy="1358663"/>
          </a:xfrm>
          <a:prstGeom prst="rect">
            <a:avLst/>
          </a:prstGeom>
        </p:spPr>
      </p:pic>
      <p:sp>
        <p:nvSpPr>
          <p:cNvPr id="2" name="Text Placeholder 1"/>
          <p:cNvSpPr>
            <a:spLocks noGrp="1"/>
          </p:cNvSpPr>
          <p:nvPr>
            <p:ph type="body" sz="quarter" idx="10"/>
          </p:nvPr>
        </p:nvSpPr>
        <p:spPr>
          <a:xfrm>
            <a:off x="274638" y="1212850"/>
            <a:ext cx="11887200" cy="4985980"/>
          </a:xfrm>
        </p:spPr>
        <p:txBody>
          <a:bodyPr vert="horz" wrap="square" lIns="146304" tIns="91440" rIns="146304" bIns="91440" rtlCol="0" anchor="t">
            <a:spAutoFit/>
          </a:bodyPr>
          <a:lstStyle/>
          <a:p>
            <a:r>
              <a:rPr lang="en-US" dirty="0">
                <a:solidFill>
                  <a:schemeClr val="tx1"/>
                </a:solidFill>
              </a:rPr>
              <a:t>Understand "how to use"</a:t>
            </a:r>
            <a:br>
              <a:rPr lang="en-US" dirty="0">
                <a:solidFill>
                  <a:schemeClr val="tx1"/>
                </a:solidFill>
              </a:rPr>
            </a:br>
            <a:r>
              <a:rPr lang="en-US" dirty="0">
                <a:solidFill>
                  <a:schemeClr val="tx1"/>
                </a:solidFill>
              </a:rPr>
              <a:t>Understand "steps to provision"</a:t>
            </a:r>
          </a:p>
          <a:p>
            <a:r>
              <a:rPr lang="en-US" dirty="0">
                <a:solidFill>
                  <a:schemeClr val="tx1"/>
                </a:solidFill>
              </a:rPr>
              <a:t>App calls the Credential Locker API to store and retrieve the credentials from apps storage container</a:t>
            </a:r>
          </a:p>
          <a:p>
            <a:r>
              <a:rPr lang="en-US" dirty="0">
                <a:solidFill>
                  <a:schemeClr val="tx1"/>
                </a:solidFill>
              </a:rPr>
              <a:t>Managed by the operating system</a:t>
            </a:r>
            <a:br>
              <a:rPr lang="en-US" dirty="0">
                <a:solidFill>
                  <a:schemeClr val="tx1"/>
                </a:solidFill>
              </a:rPr>
            </a:br>
            <a:r>
              <a:rPr lang="en-US" dirty="0">
                <a:solidFill>
                  <a:schemeClr val="tx1"/>
                </a:solidFill>
              </a:rPr>
              <a:t>Access is limited to the app that stores them</a:t>
            </a:r>
            <a:br>
              <a:rPr lang="en-US" dirty="0">
                <a:solidFill>
                  <a:schemeClr val="tx1"/>
                </a:solidFill>
              </a:rPr>
            </a:br>
            <a:endParaRPr lang="en-US" dirty="0">
              <a:solidFill>
                <a:schemeClr val="tx1"/>
              </a:solidFill>
            </a:endParaRPr>
          </a:p>
          <a:p>
            <a:endParaRPr lang="en-US" dirty="0"/>
          </a:p>
        </p:txBody>
      </p:sp>
      <p:sp>
        <p:nvSpPr>
          <p:cNvPr id="3" name="Title 2"/>
          <p:cNvSpPr>
            <a:spLocks noGrp="1"/>
          </p:cNvSpPr>
          <p:nvPr>
            <p:ph type="title"/>
          </p:nvPr>
        </p:nvSpPr>
        <p:spPr/>
        <p:txBody>
          <a:bodyPr/>
          <a:lstStyle/>
          <a:p>
            <a:r>
              <a:rPr lang="en-US" err="1"/>
              <a:t>ZoomIn</a:t>
            </a:r>
            <a:r>
              <a:rPr lang="en-US"/>
              <a:t> on Credential Locker </a:t>
            </a:r>
          </a:p>
        </p:txBody>
      </p:sp>
    </p:spTree>
    <p:extLst>
      <p:ext uri="{BB962C8B-B14F-4D97-AF65-F5344CB8AC3E}">
        <p14:creationId xmlns:p14="http://schemas.microsoft.com/office/powerpoint/2010/main" val="30256577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0" y="0"/>
            <a:ext cx="12436475" cy="121284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5" name="Picture 4"/>
          <p:cNvPicPr>
            <a:picLocks noChangeAspect="1"/>
          </p:cNvPicPr>
          <p:nvPr/>
        </p:nvPicPr>
        <p:blipFill>
          <a:blip r:embed="rId3"/>
          <a:stretch>
            <a:fillRect/>
          </a:stretch>
        </p:blipFill>
        <p:spPr>
          <a:xfrm>
            <a:off x="10889404" y="295274"/>
            <a:ext cx="1344985" cy="1358663"/>
          </a:xfrm>
          <a:prstGeom prst="rect">
            <a:avLst/>
          </a:prstGeom>
        </p:spPr>
      </p:pic>
      <p:sp>
        <p:nvSpPr>
          <p:cNvPr id="2" name="Text Placeholder 1"/>
          <p:cNvSpPr>
            <a:spLocks noGrp="1"/>
          </p:cNvSpPr>
          <p:nvPr>
            <p:ph type="body" sz="quarter" idx="10"/>
          </p:nvPr>
        </p:nvSpPr>
        <p:spPr>
          <a:xfrm>
            <a:off x="274638" y="1212850"/>
            <a:ext cx="11887200" cy="3754874"/>
          </a:xfrm>
        </p:spPr>
        <p:txBody>
          <a:bodyPr vert="horz" wrap="square" lIns="146304" tIns="91440" rIns="146304" bIns="91440" rtlCol="0" anchor="t">
            <a:spAutoFit/>
          </a:bodyPr>
          <a:lstStyle/>
          <a:p>
            <a:pPr marL="0" indent="0">
              <a:buNone/>
            </a:pPr>
            <a:r>
              <a:rPr lang="en-US" dirty="0">
                <a:solidFill>
                  <a:schemeClr val="tx1"/>
                </a:solidFill>
              </a:rPr>
              <a:t>Key Classes</a:t>
            </a:r>
          </a:p>
          <a:p>
            <a:r>
              <a:rPr lang="en-US" dirty="0" err="1">
                <a:solidFill>
                  <a:schemeClr val="tx1"/>
                </a:solidFill>
              </a:rPr>
              <a:t>PasswordVault</a:t>
            </a:r>
            <a:r>
              <a:rPr lang="en-US" dirty="0">
                <a:solidFill>
                  <a:schemeClr val="tx1"/>
                </a:solidFill>
              </a:rPr>
              <a:t> - Gets a reference to the credential locker</a:t>
            </a:r>
          </a:p>
          <a:p>
            <a:r>
              <a:rPr lang="en-US" dirty="0" err="1">
                <a:solidFill>
                  <a:schemeClr val="tx1"/>
                </a:solidFill>
              </a:rPr>
              <a:t>PasswordCredential</a:t>
            </a:r>
            <a:r>
              <a:rPr lang="en-US" dirty="0">
                <a:solidFill>
                  <a:schemeClr val="tx1"/>
                </a:solidFill>
              </a:rPr>
              <a:t>  - Created by password vault - uses  Windows app and the username and password - passed to password vault</a:t>
            </a:r>
          </a:p>
        </p:txBody>
      </p:sp>
      <p:sp>
        <p:nvSpPr>
          <p:cNvPr id="3" name="Title 2"/>
          <p:cNvSpPr>
            <a:spLocks noGrp="1"/>
          </p:cNvSpPr>
          <p:nvPr>
            <p:ph type="title"/>
          </p:nvPr>
        </p:nvSpPr>
        <p:spPr/>
        <p:txBody>
          <a:bodyPr/>
          <a:lstStyle/>
          <a:p>
            <a:r>
              <a:rPr lang="en-US" err="1"/>
              <a:t>ZoomIn on Credential Locker</a:t>
            </a:r>
          </a:p>
        </p:txBody>
      </p:sp>
    </p:spTree>
    <p:extLst>
      <p:ext uri="{BB962C8B-B14F-4D97-AF65-F5344CB8AC3E}">
        <p14:creationId xmlns:p14="http://schemas.microsoft.com/office/powerpoint/2010/main" val="71535993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ZoomIn</a:t>
            </a:r>
            <a:r>
              <a:rPr lang="en-US" dirty="0"/>
              <a:t> on </a:t>
            </a:r>
            <a:r>
              <a:rPr lang="en-US" dirty="0" err="1"/>
              <a:t>CredentialLocker</a:t>
            </a:r>
            <a:endParaRPr lang="en-US" dirty="0"/>
          </a:p>
        </p:txBody>
      </p:sp>
      <p:sp>
        <p:nvSpPr>
          <p:cNvPr id="12" name="Text Placeholder 4"/>
          <p:cNvSpPr txBox="1">
            <a:spLocks/>
          </p:cNvSpPr>
          <p:nvPr/>
        </p:nvSpPr>
        <p:spPr>
          <a:xfrm>
            <a:off x="427037" y="1736850"/>
            <a:ext cx="8458200" cy="738664"/>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vault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PasswordVault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vault.Add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PasswordCredential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"My App"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username, password));</a:t>
            </a:r>
          </a:p>
        </p:txBody>
      </p:sp>
      <p:sp>
        <p:nvSpPr>
          <p:cNvPr id="13" name="TextBox 12"/>
          <p:cNvSpPr txBox="1"/>
          <p:nvPr/>
        </p:nvSpPr>
        <p:spPr>
          <a:xfrm>
            <a:off x="204453" y="1212849"/>
            <a:ext cx="143532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Sample</a:t>
            </a:r>
          </a:p>
        </p:txBody>
      </p:sp>
      <p:sp>
        <p:nvSpPr>
          <p:cNvPr id="14" name="Rectangle 13"/>
          <p:cNvSpPr/>
          <p:nvPr/>
        </p:nvSpPr>
        <p:spPr>
          <a:xfrm>
            <a:off x="600974" y="6508499"/>
            <a:ext cx="11277600"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https://msdn.microsoft.com/en-us/windows/uwp/security/credential-locker</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205090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ZoomIn</a:t>
            </a:r>
            <a:r>
              <a:rPr lang="en-US" dirty="0"/>
              <a:t> on </a:t>
            </a:r>
            <a:r>
              <a:rPr lang="en-US" dirty="0" err="1"/>
              <a:t>CredentialLocker</a:t>
            </a:r>
            <a:endParaRPr lang="en-US" dirty="0"/>
          </a:p>
        </p:txBody>
      </p:sp>
      <p:sp>
        <p:nvSpPr>
          <p:cNvPr id="12" name="Text Placeholder 4"/>
          <p:cNvSpPr txBox="1">
            <a:spLocks/>
          </p:cNvSpPr>
          <p:nvPr/>
        </p:nvSpPr>
        <p:spPr>
          <a:xfrm>
            <a:off x="427037" y="1736850"/>
            <a:ext cx="8305800" cy="2871555"/>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string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resourceName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myApp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PasswordCredential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credential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vault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PasswordVault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credentialList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vault.FindAllByResource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resourceName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defaultUserName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GetDefaultUserNameUI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credential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vault.Retrieve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resourceName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defaultUserName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endParaRPr>
          </a:p>
        </p:txBody>
      </p:sp>
      <p:sp>
        <p:nvSpPr>
          <p:cNvPr id="13" name="TextBox 12"/>
          <p:cNvSpPr txBox="1"/>
          <p:nvPr/>
        </p:nvSpPr>
        <p:spPr>
          <a:xfrm>
            <a:off x="198437" y="1212849"/>
            <a:ext cx="361291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Request all credentials</a:t>
            </a:r>
          </a:p>
        </p:txBody>
      </p:sp>
      <p:sp>
        <p:nvSpPr>
          <p:cNvPr id="14" name="Rectangle 13"/>
          <p:cNvSpPr/>
          <p:nvPr/>
        </p:nvSpPr>
        <p:spPr>
          <a:xfrm>
            <a:off x="600974" y="6508499"/>
            <a:ext cx="11277600" cy="369332"/>
          </a:xfrm>
          <a:prstGeom prst="rect">
            <a:avLst/>
          </a:prstGeom>
        </p:spPr>
        <p:txBody>
          <a:bodyPr wrap="squar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Reference: </a:t>
            </a:r>
            <a:r>
              <a:rPr kumimoji="0" lang="en-US" sz="1800" b="0" i="0" u="none" strike="noStrike" kern="0" cap="none" spc="0" normalizeH="0" baseline="0" noProof="0" dirty="0">
                <a:ln>
                  <a:noFill/>
                </a:ln>
                <a:solidFill>
                  <a:sysClr val="windowText" lastClr="000000"/>
                </a:solidFill>
                <a:effectLst/>
                <a:uLnTx/>
                <a:uFillTx/>
                <a:hlinkClick r:id="rId3"/>
              </a:rPr>
              <a:t>https://msdn.microsoft.com/en-us/windows/uwp/security/credential-locker</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4"/>
          <a:stretch>
            <a:fillRect/>
          </a:stretch>
        </p:blipFill>
        <p:spPr>
          <a:xfrm>
            <a:off x="10819218" y="295274"/>
            <a:ext cx="1344985" cy="1358663"/>
          </a:xfrm>
          <a:prstGeom prst="rect">
            <a:avLst/>
          </a:prstGeom>
        </p:spPr>
      </p:pic>
    </p:spTree>
    <p:extLst>
      <p:ext uri="{BB962C8B-B14F-4D97-AF65-F5344CB8AC3E}">
        <p14:creationId xmlns:p14="http://schemas.microsoft.com/office/powerpoint/2010/main" val="165303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66112"/>
          </a:xfrm>
        </p:spPr>
        <p:txBody>
          <a:bodyPr/>
          <a:lstStyle/>
          <a:p>
            <a:r>
              <a:rPr lang="en-US" b="1" dirty="0"/>
              <a:t>Implement two-factor authentication using Microsoft Passport, implement two-factor authentication using Windows Hello</a:t>
            </a:r>
          </a:p>
          <a:p>
            <a:r>
              <a:rPr lang="en-US" sz="2400" dirty="0"/>
              <a:t>Convenient two-factor authentication with Microsoft Passport and Windows Hello: </a:t>
            </a:r>
            <a:r>
              <a:rPr lang="en-US" sz="2400" dirty="0">
                <a:hlinkClick r:id="rId2"/>
              </a:rPr>
              <a:t>https://blogs.windows.com/buildingapps/2016/01/26/convenient-two-factor-authentication-with-microsoft-passport-and-windows-hello/</a:t>
            </a:r>
            <a:r>
              <a:rPr lang="en-US" sz="2400" dirty="0"/>
              <a:t> </a:t>
            </a:r>
          </a:p>
          <a:p>
            <a:r>
              <a:rPr lang="en-US" sz="2400" dirty="0"/>
              <a:t>Create more secure apps with less effort (10 by 10): </a:t>
            </a:r>
            <a:r>
              <a:rPr lang="en-US" sz="2400" dirty="0">
                <a:hlinkClick r:id="rId3"/>
              </a:rPr>
              <a:t>https://blogs.windows.com/buildingapps/2015/10/13/create-more-secure-apps-with-less-effort-10-by-10/</a:t>
            </a:r>
            <a:r>
              <a:rPr lang="en-US" sz="2400" dirty="0"/>
              <a:t>  </a:t>
            </a:r>
          </a:p>
          <a:p>
            <a:r>
              <a:rPr lang="en-US" sz="2400" dirty="0" err="1"/>
              <a:t>KeyCredential</a:t>
            </a:r>
            <a:r>
              <a:rPr lang="en-US" sz="2400" dirty="0"/>
              <a:t> class: </a:t>
            </a:r>
            <a:r>
              <a:rPr lang="en-US" sz="2400" dirty="0">
                <a:hlinkClick r:id="rId4"/>
              </a:rPr>
              <a:t>https://msdn.microsoft.com/en-us/library/windows/apps/windows.security.credentials.keycredential.aspx</a:t>
            </a:r>
            <a:r>
              <a:rPr lang="en-US" sz="2400" dirty="0"/>
              <a:t>  </a:t>
            </a:r>
          </a:p>
          <a:p>
            <a:r>
              <a:rPr lang="en-US" sz="2400" dirty="0"/>
              <a:t>Microsoft Passport guide: </a:t>
            </a:r>
            <a:r>
              <a:rPr lang="en-US" sz="2400" dirty="0">
                <a:hlinkClick r:id="rId5"/>
              </a:rPr>
              <a:t>https://technet.microsoft.com/itpro/windows/keep-secure/microsoft-passport-guide</a:t>
            </a:r>
            <a:r>
              <a:rPr lang="en-US" sz="2400" dirty="0"/>
              <a:t>  </a:t>
            </a:r>
          </a:p>
        </p:txBody>
      </p:sp>
      <p:sp>
        <p:nvSpPr>
          <p:cNvPr id="3" name="Title 2"/>
          <p:cNvSpPr>
            <a:spLocks noGrp="1"/>
          </p:cNvSpPr>
          <p:nvPr>
            <p:ph type="title"/>
          </p:nvPr>
        </p:nvSpPr>
        <p:spPr/>
        <p:txBody>
          <a:bodyPr/>
          <a:lstStyle/>
          <a:p>
            <a:r>
              <a:rPr lang="en-US" dirty="0"/>
              <a:t>Implement two-factor authentication </a:t>
            </a:r>
          </a:p>
        </p:txBody>
      </p:sp>
    </p:spTree>
    <p:extLst>
      <p:ext uri="{BB962C8B-B14F-4D97-AF65-F5344CB8AC3E}">
        <p14:creationId xmlns:p14="http://schemas.microsoft.com/office/powerpoint/2010/main" val="332628309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843855"/>
          </a:xfrm>
        </p:spPr>
        <p:txBody>
          <a:bodyPr/>
          <a:lstStyle/>
          <a:p>
            <a:r>
              <a:rPr lang="en-US" sz="6000" dirty="0"/>
              <a:t>Implement notifications, background tasks, and reusable components</a:t>
            </a:r>
            <a:br>
              <a:rPr lang="en-US" dirty="0"/>
            </a:br>
            <a:endParaRPr lang="en-US" dirty="0"/>
          </a:p>
        </p:txBody>
      </p:sp>
    </p:spTree>
    <p:extLst>
      <p:ext uri="{BB962C8B-B14F-4D97-AF65-F5344CB8AC3E}">
        <p14:creationId xmlns:p14="http://schemas.microsoft.com/office/powerpoint/2010/main" val="63840306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97062"/>
            <a:ext cx="11887200" cy="3274743"/>
          </a:xfrm>
        </p:spPr>
        <p:txBody>
          <a:bodyPr/>
          <a:lstStyle/>
          <a:p>
            <a:r>
              <a:rPr lang="en-US" b="1" dirty="0"/>
              <a:t>Develop Windows Runtime components, develop class libraries, integrate class libraries and Windows Runtime components</a:t>
            </a:r>
          </a:p>
          <a:p>
            <a:r>
              <a:rPr lang="en-US" sz="3200" u="sng" dirty="0">
                <a:hlinkClick r:id="rId2"/>
              </a:rPr>
              <a:t>https://msdn.microsoft.com/en-us/windows/uwp/winrt-components/creating-windows-runtime-components-in-csharp-and-visual-basic</a:t>
            </a:r>
            <a:endParaRPr lang="en-US" sz="3200" dirty="0"/>
          </a:p>
        </p:txBody>
      </p:sp>
      <p:sp>
        <p:nvSpPr>
          <p:cNvPr id="3" name="Title 2"/>
          <p:cNvSpPr>
            <a:spLocks noGrp="1"/>
          </p:cNvSpPr>
          <p:nvPr>
            <p:ph type="title"/>
          </p:nvPr>
        </p:nvSpPr>
        <p:spPr/>
        <p:txBody>
          <a:bodyPr/>
          <a:lstStyle/>
          <a:p>
            <a:r>
              <a:rPr lang="en-US" dirty="0"/>
              <a:t>Create and consume class libraries and Windows Runtime components </a:t>
            </a:r>
          </a:p>
        </p:txBody>
      </p:sp>
    </p:spTree>
    <p:extLst>
      <p:ext uri="{BB962C8B-B14F-4D97-AF65-F5344CB8AC3E}">
        <p14:creationId xmlns:p14="http://schemas.microsoft.com/office/powerpoint/2010/main" val="555792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01424"/>
          </a:xfrm>
        </p:spPr>
        <p:txBody>
          <a:bodyPr/>
          <a:lstStyle/>
          <a:p>
            <a:r>
              <a:rPr lang="en-US" b="1" dirty="0"/>
              <a:t>Implement adaptive and interactive toast notifications, implement local tile notifications</a:t>
            </a:r>
          </a:p>
          <a:p>
            <a:r>
              <a:rPr lang="en-US" sz="2000" dirty="0"/>
              <a:t>Adaptive and interactive toast notifications: </a:t>
            </a:r>
            <a:r>
              <a:rPr lang="en-US" sz="2000" dirty="0">
                <a:hlinkClick r:id="rId2"/>
              </a:rPr>
              <a:t>https://msdn.microsoft.com/en-us/windows/uwp/controls-and-patterns/tiles-and-notifications-adaptive-interactive-toasts</a:t>
            </a:r>
            <a:r>
              <a:rPr lang="en-US" sz="2000" dirty="0"/>
              <a:t> </a:t>
            </a:r>
          </a:p>
          <a:p>
            <a:r>
              <a:rPr lang="en-US" sz="2000" dirty="0"/>
              <a:t>Adaptive and interactive toast notifications for Windows 10: </a:t>
            </a:r>
            <a:r>
              <a:rPr lang="en-US" sz="2000" dirty="0">
                <a:hlinkClick r:id="rId3"/>
              </a:rPr>
              <a:t>https://blogs.msdn.microsoft.com/tiles_and_toasts/2015/07/02/adaptive-and-interactive-toast-notifications-for-windows-10/</a:t>
            </a:r>
            <a:r>
              <a:rPr lang="en-US" sz="2000" dirty="0"/>
              <a:t>   </a:t>
            </a:r>
          </a:p>
          <a:p>
            <a:r>
              <a:rPr lang="en-US" sz="2000" dirty="0" err="1"/>
              <a:t>Quickstart</a:t>
            </a:r>
            <a:r>
              <a:rPr lang="en-US" sz="2000" dirty="0"/>
              <a:t>: Sending a local toast notification and handling activations from it (Windows 10): </a:t>
            </a:r>
            <a:r>
              <a:rPr lang="en-US" sz="2000" dirty="0">
                <a:hlinkClick r:id="rId4"/>
              </a:rPr>
              <a:t>https://blogs.msdn.microsoft.com/tiles_and_toasts/2015/07/08/quickstart-sending-a-local-toast-notification-and-handling-activations-from-it-windows-10/</a:t>
            </a:r>
            <a:r>
              <a:rPr lang="en-US" sz="2000" dirty="0"/>
              <a:t>  </a:t>
            </a:r>
          </a:p>
          <a:p>
            <a:r>
              <a:rPr lang="en-US" sz="2000" dirty="0"/>
              <a:t>Tiles, badges, and notifications for UWP apps: </a:t>
            </a:r>
            <a:r>
              <a:rPr lang="en-US" sz="2000" dirty="0">
                <a:hlinkClick r:id="rId5"/>
              </a:rPr>
              <a:t>https://msdn.microsoft.com/en-us/windows/uwp/controls-and-patterns/tiles-badges-notifications</a:t>
            </a:r>
            <a:r>
              <a:rPr lang="en-US" sz="2000" dirty="0"/>
              <a:t>  </a:t>
            </a:r>
          </a:p>
          <a:p>
            <a:r>
              <a:rPr lang="en-US" sz="2000" dirty="0"/>
              <a:t>Engaging customers with Live Tiles and toast notifications (10 by 10): </a:t>
            </a:r>
            <a:r>
              <a:rPr lang="en-US" sz="2000" dirty="0">
                <a:hlinkClick r:id="rId6"/>
              </a:rPr>
              <a:t>https://blogs.windows.com/buildingapps/2015/08/18/engaging-customers-with-live-tiles-and-toast-notifications-10-by-10/</a:t>
            </a:r>
            <a:r>
              <a:rPr lang="en-US" sz="2000" dirty="0"/>
              <a:t> </a:t>
            </a:r>
          </a:p>
        </p:txBody>
      </p:sp>
      <p:sp>
        <p:nvSpPr>
          <p:cNvPr id="3" name="Title 2"/>
          <p:cNvSpPr>
            <a:spLocks noGrp="1"/>
          </p:cNvSpPr>
          <p:nvPr>
            <p:ph type="title"/>
          </p:nvPr>
        </p:nvSpPr>
        <p:spPr/>
        <p:txBody>
          <a:bodyPr/>
          <a:lstStyle/>
          <a:p>
            <a:r>
              <a:rPr lang="en-US" dirty="0"/>
              <a:t>Implement tile and toast notifications </a:t>
            </a:r>
          </a:p>
        </p:txBody>
      </p:sp>
    </p:spTree>
    <p:extLst>
      <p:ext uri="{BB962C8B-B14F-4D97-AF65-F5344CB8AC3E}">
        <p14:creationId xmlns:p14="http://schemas.microsoft.com/office/powerpoint/2010/main" val="288166419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3757"/>
          </a:xfrm>
        </p:spPr>
        <p:txBody>
          <a:bodyPr/>
          <a:lstStyle/>
          <a:p>
            <a:r>
              <a:rPr lang="en-US" b="1" dirty="0"/>
              <a:t>Create a background task project and reference the background task within a project, implement background task event triggers and conditions</a:t>
            </a:r>
          </a:p>
          <a:p>
            <a:r>
              <a:rPr lang="en-US" sz="2800" dirty="0"/>
              <a:t>Run a background task on a timer: </a:t>
            </a:r>
            <a:r>
              <a:rPr lang="en-US" sz="2800" dirty="0">
                <a:hlinkClick r:id="rId2"/>
              </a:rPr>
              <a:t>https://msdn.microsoft.com/en-us/windows/uwp/launch-resume/run-a-background-task-on-a-timer</a:t>
            </a:r>
            <a:r>
              <a:rPr lang="en-US" sz="2800" dirty="0"/>
              <a:t> </a:t>
            </a:r>
          </a:p>
          <a:p>
            <a:r>
              <a:rPr lang="en-US" sz="2800" dirty="0"/>
              <a:t>Register a background task: </a:t>
            </a:r>
            <a:r>
              <a:rPr lang="en-US" sz="2800" dirty="0">
                <a:hlinkClick r:id="rId3"/>
              </a:rPr>
              <a:t>https://msdn.microsoft.com/en-us/windows/uwp/launch-resume/register-a-background-task</a:t>
            </a:r>
            <a:r>
              <a:rPr lang="en-US" sz="2800" dirty="0"/>
              <a:t>   </a:t>
            </a:r>
          </a:p>
          <a:p>
            <a:r>
              <a:rPr lang="en-US" sz="2800" dirty="0"/>
              <a:t>Support your app with background tasks: </a:t>
            </a:r>
            <a:r>
              <a:rPr lang="en-US" sz="2800" dirty="0">
                <a:hlinkClick r:id="rId4"/>
              </a:rPr>
              <a:t>https://msdn.microsoft.com/en-us/windows/uwp/launch-resume/support-your-app-with-background-tasks</a:t>
            </a:r>
            <a:r>
              <a:rPr lang="en-US" sz="2800" dirty="0"/>
              <a:t>  </a:t>
            </a:r>
          </a:p>
          <a:p>
            <a:r>
              <a:rPr lang="en-US" sz="2800" dirty="0"/>
              <a:t>Background task sample: </a:t>
            </a:r>
            <a:r>
              <a:rPr lang="en-US" sz="2800" dirty="0">
                <a:hlinkClick r:id="rId5"/>
              </a:rPr>
              <a:t>https://github.com/Microsoft/Windows-universal-samples/tree/master/Samples/BackgroundTask</a:t>
            </a:r>
            <a:r>
              <a:rPr lang="en-US" sz="2800" dirty="0"/>
              <a:t>  </a:t>
            </a:r>
          </a:p>
        </p:txBody>
      </p:sp>
      <p:sp>
        <p:nvSpPr>
          <p:cNvPr id="3" name="Title 2"/>
          <p:cNvSpPr>
            <a:spLocks noGrp="1"/>
          </p:cNvSpPr>
          <p:nvPr>
            <p:ph type="title"/>
          </p:nvPr>
        </p:nvSpPr>
        <p:spPr/>
        <p:txBody>
          <a:bodyPr/>
          <a:lstStyle/>
          <a:p>
            <a:r>
              <a:rPr lang="en-US" dirty="0"/>
              <a:t>Create and register a background task </a:t>
            </a:r>
          </a:p>
        </p:txBody>
      </p:sp>
    </p:spTree>
    <p:extLst>
      <p:ext uri="{BB962C8B-B14F-4D97-AF65-F5344CB8AC3E}">
        <p14:creationId xmlns:p14="http://schemas.microsoft.com/office/powerpoint/2010/main" val="2700556483"/>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870308F8-E0CB-4103-848C-306E67E28446}" vid="{7645BF26-5E45-428D-8A8C-D391F4476141}"/>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870308F8-E0CB-4103-848C-306E67E28446}" vid="{94F43A21-9696-48F3-B9B7-2EDC14895D10}"/>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870308F8-E0CB-4103-848C-306E67E28446}" vid="{91E44DB9-F8DD-48AE-8162-26CDF62A116D}"/>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Mark Rosenberg</External_x0020_Speaker>
    <m6878b9dd7994da4ba144f95347d99c6 xmlns="01c77077-aee4-4b5f-bd4e-9cd40a6fff29">
      <Terms xmlns="http://schemas.microsoft.com/office/infopath/2007/PartnerControls"/>
    </m6878b9dd7994da4ba144f95347d99c6>
    <Presentation_x0020_Date xmlns="01c77077-aee4-4b5f-bd4e-9cd40a6fff29">2016-09-27T04:00:00+00:00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BRK3257</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sharepoint/v3"/>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dcmitype/"/>
    <ds:schemaRef ds:uri="http://purl.org/dc/elements/1.1/"/>
    <ds:schemaRef ds:uri="01c77077-aee4-4b5f-bd4e-9cd40a6fff29"/>
    <ds:schemaRef ds:uri="http://schemas.microsoft.com/office/2006/metadata/properties"/>
    <ds:schemaRef ds:uri="8ff673fc-3231-4e3a-893b-6d7f7cd32766"/>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1</TotalTime>
  <Words>4892</Words>
  <Application>Microsoft Office PowerPoint</Application>
  <PresentationFormat>Custom</PresentationFormat>
  <Paragraphs>680</Paragraphs>
  <Slides>103</Slides>
  <Notes>16</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103</vt:i4>
      </vt:variant>
    </vt:vector>
  </HeadingPairs>
  <TitlesOfParts>
    <vt:vector size="114" baseType="lpstr">
      <vt:lpstr>Arial</vt:lpstr>
      <vt:lpstr>Consolas</vt:lpstr>
      <vt:lpstr>Segoe UI</vt:lpstr>
      <vt:lpstr>Segoe UI Black</vt:lpstr>
      <vt:lpstr>Segoe UI Light</vt:lpstr>
      <vt:lpstr>Wingdings</vt:lpstr>
      <vt:lpstr>5-50002_Ignite_Breakout_Template</vt:lpstr>
      <vt:lpstr>6-30537_Envision 2016 Concurrent Template_Dark</vt:lpstr>
      <vt:lpstr>1_5-50002_Ignite_Breakout_Template</vt:lpstr>
      <vt:lpstr>2_5-50002_Ignite_Breakout_Template</vt:lpstr>
      <vt:lpstr>5-50033_TR23_BO_CT_Template</vt:lpstr>
      <vt:lpstr>70-357: Developing Mobile App</vt:lpstr>
      <vt:lpstr>70-357 :  Developing Mobile Apps </vt:lpstr>
      <vt:lpstr>Resources first</vt:lpstr>
      <vt:lpstr>Resources</vt:lpstr>
      <vt:lpstr>BornToLearn</vt:lpstr>
      <vt:lpstr>MeasureUp</vt:lpstr>
      <vt:lpstr>70-357 Peering Resources</vt:lpstr>
      <vt:lpstr>Resources</vt:lpstr>
      <vt:lpstr>Mark’s Test Taking Tips</vt:lpstr>
      <vt:lpstr>OneNote Study Guide</vt:lpstr>
      <vt:lpstr>OneNote Study Guide</vt:lpstr>
      <vt:lpstr>Tricks</vt:lpstr>
      <vt:lpstr>Test Results</vt:lpstr>
      <vt:lpstr>About the Exams</vt:lpstr>
      <vt:lpstr>Exam Basics</vt:lpstr>
      <vt:lpstr>Exam Scoring</vt:lpstr>
      <vt:lpstr>Be aware as you study</vt:lpstr>
      <vt:lpstr>Question Types</vt:lpstr>
      <vt:lpstr>How to interpret questions</vt:lpstr>
      <vt:lpstr>Build List (BL) Items</vt:lpstr>
      <vt:lpstr>Sample Build List Item</vt:lpstr>
      <vt:lpstr>Drag &amp; Drop (DD) Items</vt:lpstr>
      <vt:lpstr>Sample Drag &amp; Drop Item</vt:lpstr>
      <vt:lpstr>Active Screen (AS) Items</vt:lpstr>
      <vt:lpstr>Sample Active Screen Item</vt:lpstr>
      <vt:lpstr>Hot Area (HA) Items</vt:lpstr>
      <vt:lpstr>Sample Hot Area Item</vt:lpstr>
      <vt:lpstr>Matching (MG) Items</vt:lpstr>
      <vt:lpstr>Sample Matching Item</vt:lpstr>
      <vt:lpstr>Statement Analysis (SA) Items</vt:lpstr>
      <vt:lpstr>Sample Statement Analysis Item</vt:lpstr>
      <vt:lpstr>Sentence Correction (SC) Items</vt:lpstr>
      <vt:lpstr>Sample Sentence Correction Items</vt:lpstr>
      <vt:lpstr>Two-Part Analysis (PA) Items</vt:lpstr>
      <vt:lpstr>Sample Two-Part Analysis Item</vt:lpstr>
      <vt:lpstr>Graphics Interpretation (GI) Items</vt:lpstr>
      <vt:lpstr>Sample Graphics Interpretation Item</vt:lpstr>
      <vt:lpstr>Code (Table) (CA) Analysis Items</vt:lpstr>
      <vt:lpstr>Sample Code Analysis Item</vt:lpstr>
      <vt:lpstr>Multi-Source Reasoning/Analysis (MS) Items</vt:lpstr>
      <vt:lpstr>Sample Multi-Source Reasoning Item</vt:lpstr>
      <vt:lpstr>Case Study Items</vt:lpstr>
      <vt:lpstr>Study Guide Review</vt:lpstr>
      <vt:lpstr>Review from Here</vt:lpstr>
      <vt:lpstr>What are reference resources</vt:lpstr>
      <vt:lpstr>Develop a XAML page layout for an adaptive UI</vt:lpstr>
      <vt:lpstr>Construct a page layout </vt:lpstr>
      <vt:lpstr>Page Layout Resources</vt:lpstr>
      <vt:lpstr>Implement responsive and adaptive UI behaviors </vt:lpstr>
      <vt:lpstr>ZoomIn on AdaptiveTrigger</vt:lpstr>
      <vt:lpstr>Create and use custom controls within an adaptive UI </vt:lpstr>
      <vt:lpstr>Styling Resources</vt:lpstr>
      <vt:lpstr>Optimize a page layout </vt:lpstr>
      <vt:lpstr>ZoomIn on Optimizing XAML Layout</vt:lpstr>
      <vt:lpstr>Implement page navigation and lifecycle events</vt:lpstr>
      <vt:lpstr>Reduce complexity for performance gains, reduce unnecessary nesting</vt:lpstr>
      <vt:lpstr>Implement Nav Pane navigation </vt:lpstr>
      <vt:lpstr>Navigation Resources</vt:lpstr>
      <vt:lpstr>Manage app activation </vt:lpstr>
      <vt:lpstr>Manage app suspension and resuming </vt:lpstr>
      <vt:lpstr>ZoomIn on Suspend/Resume</vt:lpstr>
      <vt:lpstr>ZoomIn on Suspend/Resume</vt:lpstr>
      <vt:lpstr>ZoomIn on Suspend/Resume</vt:lpstr>
      <vt:lpstr>Implement data access and data binding</vt:lpstr>
      <vt:lpstr>Access data by using Entity Framework (EF) </vt:lpstr>
      <vt:lpstr>Binding</vt:lpstr>
      <vt:lpstr>ZoomIn on Data Binding</vt:lpstr>
      <vt:lpstr>Implement MVVM classes and class interactions </vt:lpstr>
      <vt:lpstr>ZoomIn on Dispatcher</vt:lpstr>
      <vt:lpstr>Implement app-to-app communications </vt:lpstr>
      <vt:lpstr>Implement REST Web Services </vt:lpstr>
      <vt:lpstr>Implement file system access </vt:lpstr>
      <vt:lpstr>ZoomIn on File Picker</vt:lpstr>
      <vt:lpstr>ZoomIn on File Picker</vt:lpstr>
      <vt:lpstr>Implement feature detection for adaptive coding</vt:lpstr>
      <vt:lpstr>Adaptive Code</vt:lpstr>
      <vt:lpstr>Implement supported capabilities </vt:lpstr>
      <vt:lpstr>Manage user input and custom user interactions</vt:lpstr>
      <vt:lpstr>Implement command bars, flyouts, and dialogs </vt:lpstr>
      <vt:lpstr>Input devices </vt:lpstr>
      <vt:lpstr>Implement speech and voice commands </vt:lpstr>
      <vt:lpstr>Speech Resources</vt:lpstr>
      <vt:lpstr>Implement alternative forms of input </vt:lpstr>
      <vt:lpstr>ZoomIn on GeoLocator</vt:lpstr>
      <vt:lpstr>ZoomIn on Geolocator</vt:lpstr>
      <vt:lpstr>ZoomIn on GeoLocator</vt:lpstr>
      <vt:lpstr>ZoomIn on GeoLocator</vt:lpstr>
      <vt:lpstr>ZoomIn on GeoLocator</vt:lpstr>
      <vt:lpstr>Manage authentication and identity management</vt:lpstr>
      <vt:lpstr>Authentication</vt:lpstr>
      <vt:lpstr>ZoomIn on Credential Locker </vt:lpstr>
      <vt:lpstr>ZoomIn on Credential Locker</vt:lpstr>
      <vt:lpstr>ZoomIn on CredentialLocker</vt:lpstr>
      <vt:lpstr>ZoomIn on CredentialLocker</vt:lpstr>
      <vt:lpstr>Implement two-factor authentication </vt:lpstr>
      <vt:lpstr>Implement notifications, background tasks, and reusable components </vt:lpstr>
      <vt:lpstr>Create and consume class libraries and Windows Runtime components </vt:lpstr>
      <vt:lpstr>Implement tile and toast notifications </vt:lpstr>
      <vt:lpstr>Create and register a background task </vt:lpstr>
      <vt:lpstr>Implement and manage a background task </vt:lpstr>
      <vt:lpstr>Create and consume a Universal Windows Platform (UWP) app service </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 Exam Prep: Exam 70-357: Developing Mobile Apps</dc:title>
  <dc:subject>&lt;Speech title here&gt;</dc:subject>
  <dc:creator>MS Events 0093</dc:creator>
  <cp:keywords>Microsoft 2016</cp:keywords>
  <dc:description>Template: Mitchell Derrey, Silverfox Productions_x000d_
Formatting: _x000d_
Audience Type:</dc:description>
  <cp:lastModifiedBy>MS Events 0093</cp:lastModifiedBy>
  <cp:revision>1</cp:revision>
  <dcterms:created xsi:type="dcterms:W3CDTF">2016-09-29T12:20:08Z</dcterms:created>
  <dcterms:modified xsi:type="dcterms:W3CDTF">2016-09-29T12:21:12Z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